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ali mohammad nezhad"/>
  <p:cmAuthor clrIdx="1" id="1" initials="" lastIdx="1" name="Anupriya Gup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5"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28T07:41:24.135">
    <p:pos x="6000" y="0"/>
    <p:text>Tahereh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7-28T07:41:36.715">
    <p:pos x="6000" y="0"/>
    <p:text>Tahereh</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7-27T13:32:05.299">
    <p:pos x="6000" y="0"/>
    <p:text>Raha</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7-28T07:40:02.291">
    <p:pos x="6000" y="0"/>
    <p:text>Ali</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07-27T13:42:42.544">
    <p:pos x="6000" y="0"/>
    <p:text>Tahereh</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07-28T07:41:59.112">
    <p:pos x="6000" y="0"/>
    <p:text>Ali</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07-27T13:49:00.229">
    <p:pos x="6000" y="0"/>
    <p:text>Ali, Anu, Raha,Tahereh</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7-28T07:38:01.094">
    <p:pos x="2988" y="280"/>
    <p:text>This one we can keep</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07-27T13:46:56.549">
    <p:pos x="6000" y="0"/>
    <p:text>Anu &amp; Ali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5be426f7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5be426f7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all!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c2155e579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c2155e579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c2155e57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c2155e57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c2b616fc0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c2b616fc0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c6052c34b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c6052c34b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c6052c34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c6052c34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c2b616fc0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c2b616fc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37a999e8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37a999e8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be426f7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be426f7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be426f7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be426f7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c2b616fc0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c2b616fc0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7a999e8a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7a999e8a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c2b616fc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c2b616fc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c2b616fc0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c2b616fc0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7a999e8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7a999e8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4.gif"/><Relationship Id="rId6"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comments" Target="../comments/commen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comments" Target="../comments/commen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8.xml"/><Relationship Id="rId4" Type="http://schemas.openxmlformats.org/officeDocument/2006/relationships/image" Target="../media/image11.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comments" Target="../comments/commen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3.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comments" Target="../comments/comment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12800" y="1862700"/>
            <a:ext cx="8918400" cy="5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Predict Neural Activity in visual discrimination task</a:t>
            </a:r>
            <a:endParaRPr sz="3000"/>
          </a:p>
        </p:txBody>
      </p:sp>
      <p:pic>
        <p:nvPicPr>
          <p:cNvPr id="55" name="Google Shape;55;p13"/>
          <p:cNvPicPr preferRelativeResize="0"/>
          <p:nvPr/>
        </p:nvPicPr>
        <p:blipFill>
          <a:blip r:embed="rId4">
            <a:alphaModFix/>
          </a:blip>
          <a:stretch>
            <a:fillRect/>
          </a:stretch>
        </p:blipFill>
        <p:spPr>
          <a:xfrm>
            <a:off x="144900" y="3705600"/>
            <a:ext cx="4172749" cy="890900"/>
          </a:xfrm>
          <a:prstGeom prst="rect">
            <a:avLst/>
          </a:prstGeom>
          <a:noFill/>
          <a:ln>
            <a:noFill/>
          </a:ln>
        </p:spPr>
      </p:pic>
      <p:cxnSp>
        <p:nvCxnSpPr>
          <p:cNvPr id="56" name="Google Shape;56;p13"/>
          <p:cNvCxnSpPr/>
          <p:nvPr/>
        </p:nvCxnSpPr>
        <p:spPr>
          <a:xfrm>
            <a:off x="-8275" y="2601750"/>
            <a:ext cx="9138300" cy="0"/>
          </a:xfrm>
          <a:prstGeom prst="straightConnector1">
            <a:avLst/>
          </a:prstGeom>
          <a:noFill/>
          <a:ln cap="flat" cmpd="sng" w="9525">
            <a:solidFill>
              <a:schemeClr val="dk2"/>
            </a:solidFill>
            <a:prstDash val="solid"/>
            <a:round/>
            <a:headEnd len="med" w="med" type="none"/>
            <a:tailEnd len="med" w="med" type="none"/>
          </a:ln>
        </p:spPr>
      </p:cxnSp>
      <p:sp>
        <p:nvSpPr>
          <p:cNvPr id="57" name="Google Shape;57;p13"/>
          <p:cNvSpPr txBox="1"/>
          <p:nvPr/>
        </p:nvSpPr>
        <p:spPr>
          <a:xfrm>
            <a:off x="519525" y="2694900"/>
            <a:ext cx="8020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By: </a:t>
            </a:r>
            <a:r>
              <a:rPr lang="en" sz="1800">
                <a:solidFill>
                  <a:srgbClr val="202124"/>
                </a:solidFill>
                <a:highlight>
                  <a:srgbClr val="FFFFFF"/>
                </a:highlight>
                <a:latin typeface="Roboto"/>
                <a:ea typeface="Roboto"/>
                <a:cs typeface="Roboto"/>
                <a:sym typeface="Roboto"/>
              </a:rPr>
              <a:t>Anupriya Gupta, Ali Mohammadnezhad,Tahereh Taleei, </a:t>
            </a:r>
            <a:r>
              <a:rPr lang="en" sz="1800">
                <a:solidFill>
                  <a:srgbClr val="202124"/>
                </a:solidFill>
                <a:highlight>
                  <a:srgbClr val="FFFFFF"/>
                </a:highlight>
                <a:latin typeface="Roboto"/>
                <a:ea typeface="Roboto"/>
                <a:cs typeface="Roboto"/>
                <a:sym typeface="Roboto"/>
              </a:rPr>
              <a:t>Sedighe</a:t>
            </a:r>
            <a:r>
              <a:rPr lang="en" sz="1800">
                <a:solidFill>
                  <a:srgbClr val="202124"/>
                </a:solidFill>
                <a:highlight>
                  <a:srgbClr val="FFFFFF"/>
                </a:highlight>
                <a:latin typeface="Roboto"/>
                <a:ea typeface="Roboto"/>
                <a:cs typeface="Roboto"/>
                <a:sym typeface="Roboto"/>
              </a:rPr>
              <a:t> </a:t>
            </a:r>
            <a:r>
              <a:rPr lang="en" sz="1800">
                <a:solidFill>
                  <a:srgbClr val="222222"/>
                </a:solidFill>
                <a:highlight>
                  <a:srgbClr val="FFFFFF"/>
                </a:highlight>
              </a:rPr>
              <a:t>Mirbolouk, </a:t>
            </a:r>
            <a:r>
              <a:rPr lang="en" sz="1800">
                <a:solidFill>
                  <a:srgbClr val="202124"/>
                </a:solidFill>
                <a:highlight>
                  <a:srgbClr val="FFFFFF"/>
                </a:highlight>
                <a:latin typeface="Roboto"/>
                <a:ea typeface="Roboto"/>
                <a:cs typeface="Roboto"/>
                <a:sym typeface="Roboto"/>
              </a:rPr>
              <a:t>Samira Rezaei</a:t>
            </a:r>
            <a:r>
              <a:rPr lang="en" sz="1800">
                <a:solidFill>
                  <a:srgbClr val="222222"/>
                </a:solidFill>
                <a:highlight>
                  <a:srgbClr val="FFFFFF"/>
                </a:highlight>
              </a:rPr>
              <a:t> </a:t>
            </a:r>
            <a:endParaRPr sz="2600"/>
          </a:p>
        </p:txBody>
      </p:sp>
      <p:sp>
        <p:nvSpPr>
          <p:cNvPr id="58" name="Google Shape;58;p13"/>
          <p:cNvSpPr txBox="1"/>
          <p:nvPr/>
        </p:nvSpPr>
        <p:spPr>
          <a:xfrm>
            <a:off x="6619425" y="3248350"/>
            <a:ext cx="251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Group</a:t>
            </a:r>
            <a:r>
              <a:rPr lang="en" sz="1800"/>
              <a:t>: Headway</a:t>
            </a:r>
            <a:endParaRPr sz="1800"/>
          </a:p>
        </p:txBody>
      </p:sp>
      <p:sp>
        <p:nvSpPr>
          <p:cNvPr id="59" name="Google Shape;59;p13"/>
          <p:cNvSpPr txBox="1"/>
          <p:nvPr/>
        </p:nvSpPr>
        <p:spPr>
          <a:xfrm>
            <a:off x="5779000" y="3673100"/>
            <a:ext cx="315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Pod</a:t>
            </a:r>
            <a:r>
              <a:rPr lang="en" sz="1800"/>
              <a:t>: Gallirallus_mbube_B</a:t>
            </a:r>
            <a:endParaRPr sz="1800"/>
          </a:p>
        </p:txBody>
      </p:sp>
      <p:sp>
        <p:nvSpPr>
          <p:cNvPr id="60" name="Google Shape;60;p13"/>
          <p:cNvSpPr txBox="1"/>
          <p:nvPr/>
        </p:nvSpPr>
        <p:spPr>
          <a:xfrm>
            <a:off x="4908964" y="4134800"/>
            <a:ext cx="434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TAs</a:t>
            </a:r>
            <a:r>
              <a:rPr lang="en" sz="1800"/>
              <a:t>: </a:t>
            </a:r>
            <a:r>
              <a:rPr lang="en" sz="1800">
                <a:solidFill>
                  <a:srgbClr val="222222"/>
                </a:solidFill>
                <a:highlight>
                  <a:srgbClr val="FFFFFF"/>
                </a:highlight>
              </a:rPr>
              <a:t>Furkan Özçelik</a:t>
            </a:r>
            <a:r>
              <a:rPr lang="en" sz="1800">
                <a:solidFill>
                  <a:srgbClr val="202124"/>
                </a:solidFill>
                <a:highlight>
                  <a:srgbClr val="FFFFFF"/>
                </a:highlight>
                <a:latin typeface="Roboto"/>
                <a:ea typeface="Roboto"/>
                <a:cs typeface="Roboto"/>
                <a:sym typeface="Roboto"/>
              </a:rPr>
              <a:t>, </a:t>
            </a:r>
            <a:r>
              <a:rPr lang="en" sz="1800">
                <a:solidFill>
                  <a:schemeClr val="dk1"/>
                </a:solidFill>
              </a:rPr>
              <a:t>Yousef Ghanbari</a:t>
            </a:r>
            <a:endParaRPr sz="1800"/>
          </a:p>
        </p:txBody>
      </p:sp>
      <p:sp>
        <p:nvSpPr>
          <p:cNvPr id="61" name="Google Shape;61;p13"/>
          <p:cNvSpPr txBox="1"/>
          <p:nvPr/>
        </p:nvSpPr>
        <p:spPr>
          <a:xfrm>
            <a:off x="4517800" y="4596500"/>
            <a:ext cx="441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Project Mentor</a:t>
            </a:r>
            <a:r>
              <a:rPr lang="en" sz="1800"/>
              <a:t>: </a:t>
            </a:r>
            <a:r>
              <a:rPr lang="en" sz="1800">
                <a:solidFill>
                  <a:srgbClr val="222222"/>
                </a:solidFill>
                <a:highlight>
                  <a:srgbClr val="FFFFFF"/>
                </a:highlight>
              </a:rPr>
              <a:t>Andrea Ivan Costantino</a:t>
            </a:r>
            <a:endParaRPr sz="1800"/>
          </a:p>
        </p:txBody>
      </p:sp>
      <p:pic>
        <p:nvPicPr>
          <p:cNvPr id="62" name="Google Shape;62;p13"/>
          <p:cNvPicPr preferRelativeResize="0"/>
          <p:nvPr/>
        </p:nvPicPr>
        <p:blipFill>
          <a:blip r:embed="rId5">
            <a:alphaModFix/>
          </a:blip>
          <a:stretch>
            <a:fillRect/>
          </a:stretch>
        </p:blipFill>
        <p:spPr>
          <a:xfrm>
            <a:off x="89525" y="88100"/>
            <a:ext cx="4482475" cy="1576175"/>
          </a:xfrm>
          <a:prstGeom prst="rect">
            <a:avLst/>
          </a:prstGeom>
          <a:noFill/>
          <a:ln>
            <a:noFill/>
          </a:ln>
        </p:spPr>
      </p:pic>
      <p:pic>
        <p:nvPicPr>
          <p:cNvPr id="63" name="Google Shape;63;p13"/>
          <p:cNvPicPr preferRelativeResize="0"/>
          <p:nvPr/>
        </p:nvPicPr>
        <p:blipFill>
          <a:blip r:embed="rId6">
            <a:alphaModFix/>
          </a:blip>
          <a:stretch>
            <a:fillRect/>
          </a:stretch>
        </p:blipFill>
        <p:spPr>
          <a:xfrm>
            <a:off x="4714500" y="88100"/>
            <a:ext cx="4346125" cy="1576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nvSpPr>
        <p:spPr>
          <a:xfrm>
            <a:off x="188350" y="418100"/>
            <a:ext cx="59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Conclusion and future scope</a:t>
            </a:r>
            <a:endParaRPr b="1" sz="2800"/>
          </a:p>
        </p:txBody>
      </p:sp>
      <p:sp>
        <p:nvSpPr>
          <p:cNvPr id="132" name="Google Shape;132;p22"/>
          <p:cNvSpPr txBox="1"/>
          <p:nvPr/>
        </p:nvSpPr>
        <p:spPr>
          <a:xfrm>
            <a:off x="191700" y="1033700"/>
            <a:ext cx="8760600" cy="4394100"/>
          </a:xfrm>
          <a:prstGeom prst="rect">
            <a:avLst/>
          </a:prstGeom>
          <a:noFill/>
          <a:ln>
            <a:noFill/>
          </a:ln>
        </p:spPr>
        <p:txBody>
          <a:bodyPr anchorCtr="0" anchor="t" bIns="91425" lIns="91425" spcFirstLastPara="1" rIns="91425" wrap="square" tIns="91425">
            <a:spAutoFit/>
          </a:bodyPr>
          <a:lstStyle/>
          <a:p>
            <a:pPr indent="0" lvl="0" marL="457200" marR="381000" rtl="0" algn="l">
              <a:lnSpc>
                <a:spcPct val="115000"/>
              </a:lnSpc>
              <a:spcBef>
                <a:spcPts val="0"/>
              </a:spcBef>
              <a:spcAft>
                <a:spcPts val="0"/>
              </a:spcAft>
              <a:buNone/>
            </a:pPr>
            <a:r>
              <a:t/>
            </a:r>
            <a:endParaRPr sz="1500">
              <a:solidFill>
                <a:srgbClr val="222222"/>
              </a:solidFill>
              <a:highlight>
                <a:srgbClr val="FFFFFF"/>
              </a:highlight>
              <a:latin typeface="Calibri"/>
              <a:ea typeface="Calibri"/>
              <a:cs typeface="Calibri"/>
              <a:sym typeface="Calibri"/>
            </a:endParaRPr>
          </a:p>
          <a:p>
            <a:pPr indent="-342900" lvl="0" marL="457200" marR="381000" rtl="0" algn="l">
              <a:lnSpc>
                <a:spcPct val="115000"/>
              </a:lnSpc>
              <a:spcBef>
                <a:spcPts val="1400"/>
              </a:spcBef>
              <a:spcAft>
                <a:spcPts val="0"/>
              </a:spcAft>
              <a:buClr>
                <a:srgbClr val="222222"/>
              </a:buClr>
              <a:buSzPts val="1800"/>
              <a:buFont typeface="Calibri"/>
              <a:buChar char="❖"/>
            </a:pPr>
            <a:r>
              <a:rPr lang="en" sz="1800">
                <a:solidFill>
                  <a:srgbClr val="222222"/>
                </a:solidFill>
                <a:highlight>
                  <a:srgbClr val="FFFFFF"/>
                </a:highlight>
                <a:latin typeface="Calibri"/>
                <a:ea typeface="Calibri"/>
                <a:cs typeface="Calibri"/>
                <a:sym typeface="Calibri"/>
              </a:rPr>
              <a:t>How Information flows from VISp to MOs:</a:t>
            </a:r>
            <a:endParaRPr sz="1800">
              <a:solidFill>
                <a:srgbClr val="222222"/>
              </a:solidFill>
              <a:highlight>
                <a:srgbClr val="FFFFFF"/>
              </a:highlight>
              <a:latin typeface="Calibri"/>
              <a:ea typeface="Calibri"/>
              <a:cs typeface="Calibri"/>
              <a:sym typeface="Calibri"/>
            </a:endParaRPr>
          </a:p>
          <a:p>
            <a:pPr indent="0" lvl="0" marL="457200" marR="381000" rtl="0" algn="l">
              <a:lnSpc>
                <a:spcPct val="115000"/>
              </a:lnSpc>
              <a:spcBef>
                <a:spcPts val="1400"/>
              </a:spcBef>
              <a:spcAft>
                <a:spcPts val="0"/>
              </a:spcAft>
              <a:buNone/>
            </a:pPr>
            <a:r>
              <a:rPr lang="en" sz="1800">
                <a:solidFill>
                  <a:srgbClr val="222222"/>
                </a:solidFill>
                <a:highlight>
                  <a:srgbClr val="FFFFFF"/>
                </a:highlight>
                <a:latin typeface="Calibri"/>
                <a:ea typeface="Calibri"/>
                <a:cs typeface="Calibri"/>
                <a:sym typeface="Calibri"/>
              </a:rPr>
              <a:t>primary visual cortex → dorsal stream → secondary motor cortex </a:t>
            </a:r>
            <a:endParaRPr sz="1800">
              <a:latin typeface="Calibri"/>
              <a:ea typeface="Calibri"/>
              <a:cs typeface="Calibri"/>
              <a:sym typeface="Calibri"/>
            </a:endParaRPr>
          </a:p>
          <a:p>
            <a:pPr indent="-342900" lvl="0" marL="457200" marR="381000" rtl="0" algn="l">
              <a:lnSpc>
                <a:spcPct val="115000"/>
              </a:lnSpc>
              <a:spcBef>
                <a:spcPts val="1400"/>
              </a:spcBef>
              <a:spcAft>
                <a:spcPts val="0"/>
              </a:spcAft>
              <a:buSzPts val="1800"/>
              <a:buFont typeface="Calibri"/>
              <a:buChar char="❖"/>
            </a:pPr>
            <a:r>
              <a:rPr lang="en" sz="1800">
                <a:latin typeface="Calibri"/>
                <a:ea typeface="Calibri"/>
                <a:cs typeface="Calibri"/>
                <a:sym typeface="Calibri"/>
              </a:rPr>
              <a:t>Connectivity analysis</a:t>
            </a:r>
            <a:endParaRPr sz="1800">
              <a:latin typeface="Calibri"/>
              <a:ea typeface="Calibri"/>
              <a:cs typeface="Calibri"/>
              <a:sym typeface="Calibri"/>
            </a:endParaRPr>
          </a:p>
          <a:p>
            <a:pPr indent="0" lvl="0" marL="457200" marR="381000" rtl="0" algn="l">
              <a:lnSpc>
                <a:spcPct val="115000"/>
              </a:lnSpc>
              <a:spcBef>
                <a:spcPts val="1400"/>
              </a:spcBef>
              <a:spcAft>
                <a:spcPts val="0"/>
              </a:spcAft>
              <a:buNone/>
            </a:pPr>
            <a:r>
              <a:t/>
            </a:r>
            <a:endParaRPr sz="1800">
              <a:latin typeface="Calibri"/>
              <a:ea typeface="Calibri"/>
              <a:cs typeface="Calibri"/>
              <a:sym typeface="Calibri"/>
            </a:endParaRPr>
          </a:p>
          <a:p>
            <a:pPr indent="-342900" lvl="0" marL="457200" marR="381000" rtl="0" algn="l">
              <a:lnSpc>
                <a:spcPct val="115000"/>
              </a:lnSpc>
              <a:spcBef>
                <a:spcPts val="1400"/>
              </a:spcBef>
              <a:spcAft>
                <a:spcPts val="0"/>
              </a:spcAft>
              <a:buSzPts val="1800"/>
              <a:buFont typeface="Calibri"/>
              <a:buChar char="❖"/>
            </a:pPr>
            <a:r>
              <a:rPr lang="en" sz="1800">
                <a:latin typeface="Calibri"/>
                <a:ea typeface="Calibri"/>
                <a:cs typeface="Calibri"/>
                <a:sym typeface="Calibri"/>
              </a:rPr>
              <a:t>Using all of mice data</a:t>
            </a:r>
            <a:endParaRPr sz="1800">
              <a:latin typeface="Calibri"/>
              <a:ea typeface="Calibri"/>
              <a:cs typeface="Calibri"/>
              <a:sym typeface="Calibri"/>
            </a:endParaRPr>
          </a:p>
          <a:p>
            <a:pPr indent="0" lvl="0" marL="457200" marR="381000" rtl="0" algn="l">
              <a:lnSpc>
                <a:spcPct val="115000"/>
              </a:lnSpc>
              <a:spcBef>
                <a:spcPts val="1400"/>
              </a:spcBef>
              <a:spcAft>
                <a:spcPts val="0"/>
              </a:spcAft>
              <a:buNone/>
            </a:pPr>
            <a:r>
              <a:t/>
            </a:r>
            <a:endParaRPr sz="1800">
              <a:latin typeface="Calibri"/>
              <a:ea typeface="Calibri"/>
              <a:cs typeface="Calibri"/>
              <a:sym typeface="Calibri"/>
            </a:endParaRPr>
          </a:p>
          <a:p>
            <a:pPr indent="-342900" lvl="0" marL="457200" marR="381000" rtl="0" algn="l">
              <a:lnSpc>
                <a:spcPct val="115000"/>
              </a:lnSpc>
              <a:spcBef>
                <a:spcPts val="1400"/>
              </a:spcBef>
              <a:spcAft>
                <a:spcPts val="0"/>
              </a:spcAft>
              <a:buSzPts val="1800"/>
              <a:buFont typeface="Calibri"/>
              <a:buChar char="❖"/>
            </a:pPr>
            <a:r>
              <a:rPr lang="en" sz="1800">
                <a:solidFill>
                  <a:schemeClr val="dk1"/>
                </a:solidFill>
                <a:latin typeface="Calibri"/>
                <a:ea typeface="Calibri"/>
                <a:cs typeface="Calibri"/>
                <a:sym typeface="Calibri"/>
              </a:rPr>
              <a:t>Data augmentation</a:t>
            </a:r>
            <a:endParaRPr sz="1800">
              <a:solidFill>
                <a:schemeClr val="dk1"/>
              </a:solidFill>
              <a:latin typeface="Calibri"/>
              <a:ea typeface="Calibri"/>
              <a:cs typeface="Calibri"/>
              <a:sym typeface="Calibri"/>
            </a:endParaRPr>
          </a:p>
          <a:p>
            <a:pPr indent="0" lvl="0" marL="457200" marR="381000" rtl="0" algn="l">
              <a:lnSpc>
                <a:spcPct val="115000"/>
              </a:lnSpc>
              <a:spcBef>
                <a:spcPts val="1400"/>
              </a:spcBef>
              <a:spcAft>
                <a:spcPts val="140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nvSpPr>
        <p:spPr>
          <a:xfrm>
            <a:off x="3364450" y="2263950"/>
            <a:ext cx="205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Thank you</a:t>
            </a:r>
            <a:endParaRPr b="1"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nvSpPr>
        <p:spPr>
          <a:xfrm>
            <a:off x="188350" y="37100"/>
            <a:ext cx="59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Annexure: Model </a:t>
            </a:r>
            <a:endParaRPr b="1"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nvSpPr>
        <p:spPr>
          <a:xfrm>
            <a:off x="0" y="0"/>
            <a:ext cx="4379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iteration 0, train cost 0.1440, test cost 0.1429 iteration 100, train cost 0.0823, test cost 0.0823 iteration 200, train cost 0.0676, test cost 0.0679 iteration 300, train cost 0.0657, test cost 0.0660 iteration 400, train cost 0.0648, test cost 0.0653 iteration 500, train cost 0.0643, test cost 0.0648 iteration 600, train cost 0.0639, test cost 0.0645 iteration 700, train cost 0.0636, test cost 0.0642 iteration 800, train cost 0.0634, test cost 0.0640 iteration 900, train cost 0.0632, test cost 0.0638 iteration 1000, train cost 0.0630, test cost 0.0637 iteration 1100, train cost 0.0628, test cost 0.0636 iteration 1200, train cost 0.0627, test cost 0.0635 iteration 1300, train cost 0.0625, test cost 0.0634 iteration 1400, train cost 0.0624, test cost 0.0634 iteration 1500, train cost 0.0623, test cost 0.0633 iteration 1600, train cost 0.0621, test cost 0.0633 iteration 1700, train cost 0.0620, test cost 0.0632 iteration 1800, train cost 0.0619, test cost 0.0632 iteration 1900, train cost 0.0618, test cost 0.0631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sp>
        <p:nvSpPr>
          <p:cNvPr id="153" name="Google Shape;15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param_grid = {</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'ncomp'</a:t>
            </a:r>
            <a:r>
              <a:rPr lang="en" sz="1050">
                <a:solidFill>
                  <a:schemeClr val="dk1"/>
                </a:solidFill>
                <a:highlight>
                  <a:srgbClr val="F7F7F7"/>
                </a:highlight>
                <a:latin typeface="Courier New"/>
                <a:ea typeface="Courier New"/>
                <a:cs typeface="Courier New"/>
                <a:sym typeface="Courier New"/>
              </a:rPr>
              <a:t>: [</a:t>
            </a:r>
            <a:r>
              <a:rPr lang="en" sz="1050">
                <a:solidFill>
                  <a:srgbClr val="098156"/>
                </a:solidFill>
                <a:highlight>
                  <a:srgbClr val="F7F7F7"/>
                </a:highlight>
                <a:latin typeface="Courier New"/>
                <a:ea typeface="Courier New"/>
                <a:cs typeface="Courier New"/>
                <a:sym typeface="Courier New"/>
              </a:rPr>
              <a:t>10</a:t>
            </a:r>
            <a:r>
              <a:rPr lang="en" sz="1050">
                <a:solidFill>
                  <a:schemeClr val="dk1"/>
                </a:solidFill>
                <a:highlight>
                  <a:srgbClr val="F7F7F7"/>
                </a:highlight>
                <a:latin typeface="Courier New"/>
                <a:ea typeface="Courier New"/>
                <a:cs typeface="Courier New"/>
                <a:sym typeface="Courier New"/>
              </a:rPr>
              <a:t>, </a:t>
            </a:r>
            <a:r>
              <a:rPr lang="en" sz="1050">
                <a:solidFill>
                  <a:srgbClr val="098156"/>
                </a:solidFill>
                <a:highlight>
                  <a:srgbClr val="F7F7F7"/>
                </a:highlight>
                <a:latin typeface="Courier New"/>
                <a:ea typeface="Courier New"/>
                <a:cs typeface="Courier New"/>
                <a:sym typeface="Courier New"/>
              </a:rPr>
              <a:t>15</a:t>
            </a:r>
            <a:r>
              <a:rPr lang="en" sz="1050">
                <a:solidFill>
                  <a:schemeClr val="dk1"/>
                </a:solidFill>
                <a:highlight>
                  <a:srgbClr val="F7F7F7"/>
                </a:highlight>
                <a:latin typeface="Courier New"/>
                <a:ea typeface="Courier New"/>
                <a:cs typeface="Courier New"/>
                <a:sym typeface="Courier New"/>
              </a:rPr>
              <a:t>, </a:t>
            </a:r>
            <a:r>
              <a:rPr lang="en" sz="1050">
                <a:solidFill>
                  <a:srgbClr val="098156"/>
                </a:solidFill>
                <a:highlight>
                  <a:srgbClr val="F7F7F7"/>
                </a:highlight>
                <a:latin typeface="Courier New"/>
                <a:ea typeface="Courier New"/>
                <a:cs typeface="Courier New"/>
                <a:sym typeface="Courier New"/>
              </a:rPr>
              <a:t>20</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'num_layers'</a:t>
            </a:r>
            <a:r>
              <a:rPr lang="en" sz="1050">
                <a:solidFill>
                  <a:schemeClr val="dk1"/>
                </a:solidFill>
                <a:highlight>
                  <a:srgbClr val="F7F7F7"/>
                </a:highlight>
                <a:latin typeface="Courier New"/>
                <a:ea typeface="Courier New"/>
                <a:cs typeface="Courier New"/>
                <a:sym typeface="Courier New"/>
              </a:rPr>
              <a:t>: [</a:t>
            </a:r>
            <a:r>
              <a:rPr lang="en" sz="1050">
                <a:solidFill>
                  <a:srgbClr val="098156"/>
                </a:solidFill>
                <a:highlight>
                  <a:srgbClr val="F7F7F7"/>
                </a:highlight>
                <a:latin typeface="Courier New"/>
                <a:ea typeface="Courier New"/>
                <a:cs typeface="Courier New"/>
                <a:sym typeface="Courier New"/>
              </a:rPr>
              <a:t>1</a:t>
            </a:r>
            <a:r>
              <a:rPr lang="en" sz="1050">
                <a:solidFill>
                  <a:schemeClr val="dk1"/>
                </a:solidFill>
                <a:highlight>
                  <a:srgbClr val="F7F7F7"/>
                </a:highlight>
                <a:latin typeface="Courier New"/>
                <a:ea typeface="Courier New"/>
                <a:cs typeface="Courier New"/>
                <a:sym typeface="Courier New"/>
              </a:rPr>
              <a:t>, </a:t>
            </a:r>
            <a:r>
              <a:rPr lang="en" sz="1050">
                <a:solidFill>
                  <a:srgbClr val="098156"/>
                </a:solidFill>
                <a:highlight>
                  <a:srgbClr val="F7F7F7"/>
                </a:highlight>
                <a:latin typeface="Courier New"/>
                <a:ea typeface="Courier New"/>
                <a:cs typeface="Courier New"/>
                <a:sym typeface="Courier New"/>
              </a:rPr>
              <a:t>2</a:t>
            </a:r>
            <a:r>
              <a:rPr lang="en" sz="1050">
                <a:solidFill>
                  <a:schemeClr val="dk1"/>
                </a:solidFill>
                <a:highlight>
                  <a:srgbClr val="F7F7F7"/>
                </a:highlight>
                <a:latin typeface="Courier New"/>
                <a:ea typeface="Courier New"/>
                <a:cs typeface="Courier New"/>
                <a:sym typeface="Courier New"/>
              </a:rPr>
              <a:t>, </a:t>
            </a:r>
            <a:r>
              <a:rPr lang="en" sz="1050">
                <a:solidFill>
                  <a:srgbClr val="098156"/>
                </a:solidFill>
                <a:highlight>
                  <a:srgbClr val="F7F7F7"/>
                </a:highlight>
                <a:latin typeface="Courier New"/>
                <a:ea typeface="Courier New"/>
                <a:cs typeface="Courier New"/>
                <a:sym typeface="Courier New"/>
              </a:rPr>
              <a:t>3</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'learning_rate'</a:t>
            </a:r>
            <a:r>
              <a:rPr lang="en" sz="1050">
                <a:solidFill>
                  <a:schemeClr val="dk1"/>
                </a:solidFill>
                <a:highlight>
                  <a:srgbClr val="F7F7F7"/>
                </a:highlight>
                <a:latin typeface="Courier New"/>
                <a:ea typeface="Courier New"/>
                <a:cs typeface="Courier New"/>
                <a:sym typeface="Courier New"/>
              </a:rPr>
              <a:t>: [</a:t>
            </a:r>
            <a:r>
              <a:rPr lang="en" sz="1050">
                <a:solidFill>
                  <a:srgbClr val="098156"/>
                </a:solidFill>
                <a:highlight>
                  <a:srgbClr val="F7F7F7"/>
                </a:highlight>
                <a:latin typeface="Courier New"/>
                <a:ea typeface="Courier New"/>
                <a:cs typeface="Courier New"/>
                <a:sym typeface="Courier New"/>
              </a:rPr>
              <a:t>0.001</a:t>
            </a:r>
            <a:r>
              <a:rPr lang="en" sz="1050">
                <a:solidFill>
                  <a:schemeClr val="dk1"/>
                </a:solidFill>
                <a:highlight>
                  <a:srgbClr val="F7F7F7"/>
                </a:highlight>
                <a:latin typeface="Courier New"/>
                <a:ea typeface="Courier New"/>
                <a:cs typeface="Courier New"/>
                <a:sym typeface="Courier New"/>
              </a:rPr>
              <a:t>, </a:t>
            </a:r>
            <a:r>
              <a:rPr lang="en" sz="1050">
                <a:solidFill>
                  <a:srgbClr val="098156"/>
                </a:solidFill>
                <a:highlight>
                  <a:srgbClr val="F7F7F7"/>
                </a:highlight>
                <a:latin typeface="Courier New"/>
                <a:ea typeface="Courier New"/>
                <a:cs typeface="Courier New"/>
                <a:sym typeface="Courier New"/>
              </a:rPr>
              <a:t>0.0005</a:t>
            </a:r>
            <a:r>
              <a:rPr lang="en" sz="1050">
                <a:solidFill>
                  <a:schemeClr val="dk1"/>
                </a:solidFill>
                <a:highlight>
                  <a:srgbClr val="F7F7F7"/>
                </a:highlight>
                <a:latin typeface="Courier New"/>
                <a:ea typeface="Courier New"/>
                <a:cs typeface="Courier New"/>
                <a:sym typeface="Courier New"/>
              </a:rPr>
              <a:t>, </a:t>
            </a:r>
            <a:r>
              <a:rPr lang="en" sz="1050">
                <a:solidFill>
                  <a:srgbClr val="098156"/>
                </a:solidFill>
                <a:highlight>
                  <a:srgbClr val="F7F7F7"/>
                </a:highlight>
                <a:latin typeface="Courier New"/>
                <a:ea typeface="Courier New"/>
                <a:cs typeface="Courier New"/>
                <a:sym typeface="Courier New"/>
              </a:rPr>
              <a:t>0.0001</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'activation'</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'relu'</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'tanh'</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lnSpc>
                <a:spcPct val="135714"/>
              </a:lnSpc>
              <a:spcBef>
                <a:spcPts val="120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x_train, x_test, y_train, y_test = train_test_split(x_input, y_real, test_size=</a:t>
            </a:r>
            <a:r>
              <a:rPr lang="en" sz="1050">
                <a:solidFill>
                  <a:srgbClr val="098156"/>
                </a:solidFill>
                <a:highlight>
                  <a:srgbClr val="F7F7F7"/>
                </a:highlight>
                <a:latin typeface="Courier New"/>
                <a:ea typeface="Courier New"/>
                <a:cs typeface="Courier New"/>
                <a:sym typeface="Courier New"/>
              </a:rPr>
              <a:t>0.2</a:t>
            </a:r>
            <a:r>
              <a:rPr lang="en" sz="1050">
                <a:solidFill>
                  <a:schemeClr val="dk1"/>
                </a:solidFill>
                <a:highlight>
                  <a:srgbClr val="F7F7F7"/>
                </a:highlight>
                <a:latin typeface="Courier New"/>
                <a:ea typeface="Courier New"/>
                <a:cs typeface="Courier New"/>
                <a:sym typeface="Courier New"/>
              </a:rPr>
              <a:t>,random_state=seed)</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54" name="Google Shape;154;p26"/>
          <p:cNvPicPr preferRelativeResize="0"/>
          <p:nvPr/>
        </p:nvPicPr>
        <p:blipFill>
          <a:blip r:embed="rId4">
            <a:alphaModFix/>
          </a:blip>
          <a:stretch>
            <a:fillRect/>
          </a:stretch>
        </p:blipFill>
        <p:spPr>
          <a:xfrm>
            <a:off x="4743675" y="445025"/>
            <a:ext cx="4008024" cy="1834450"/>
          </a:xfrm>
          <a:prstGeom prst="rect">
            <a:avLst/>
          </a:prstGeom>
          <a:noFill/>
          <a:ln>
            <a:noFill/>
          </a:ln>
        </p:spPr>
      </p:pic>
      <p:pic>
        <p:nvPicPr>
          <p:cNvPr id="155" name="Google Shape;155;p26"/>
          <p:cNvPicPr preferRelativeResize="0"/>
          <p:nvPr/>
        </p:nvPicPr>
        <p:blipFill rotWithShape="1">
          <a:blip r:embed="rId5">
            <a:alphaModFix/>
          </a:blip>
          <a:srcRect b="0" l="0" r="0" t="0"/>
          <a:stretch/>
        </p:blipFill>
        <p:spPr>
          <a:xfrm>
            <a:off x="4447575" y="3766100"/>
            <a:ext cx="4764524" cy="144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nvSpPr>
        <p:spPr>
          <a:xfrm>
            <a:off x="95250" y="394275"/>
            <a:ext cx="59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Results</a:t>
            </a:r>
            <a:endParaRPr b="1" sz="2800"/>
          </a:p>
        </p:txBody>
      </p:sp>
      <p:sp>
        <p:nvSpPr>
          <p:cNvPr id="161" name="Google Shape;161;p27"/>
          <p:cNvSpPr txBox="1"/>
          <p:nvPr/>
        </p:nvSpPr>
        <p:spPr>
          <a:xfrm>
            <a:off x="0" y="1524000"/>
            <a:ext cx="5490000" cy="2316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accent2"/>
              </a:buClr>
              <a:buSzPts val="1700"/>
              <a:buFont typeface="Roboto"/>
              <a:buAutoNum type="arabicPeriod"/>
            </a:pPr>
            <a:r>
              <a:rPr b="1" lang="en" sz="1700">
                <a:solidFill>
                  <a:schemeClr val="accent2"/>
                </a:solidFill>
                <a:highlight>
                  <a:srgbClr val="FFFFFF"/>
                </a:highlight>
                <a:latin typeface="Roboto"/>
                <a:ea typeface="Roboto"/>
                <a:cs typeface="Roboto"/>
                <a:sym typeface="Roboto"/>
              </a:rPr>
              <a:t>Plot Learning curve </a:t>
            </a:r>
            <a:endParaRPr b="1" sz="1700">
              <a:solidFill>
                <a:schemeClr val="accent2"/>
              </a:solidFill>
              <a:highlight>
                <a:srgbClr val="FFFFFF"/>
              </a:highlight>
              <a:latin typeface="Roboto"/>
              <a:ea typeface="Roboto"/>
              <a:cs typeface="Roboto"/>
              <a:sym typeface="Roboto"/>
            </a:endParaRPr>
          </a:p>
          <a:p>
            <a:pPr indent="-336550" lvl="0" marL="457200" rtl="0" algn="l">
              <a:lnSpc>
                <a:spcPct val="115000"/>
              </a:lnSpc>
              <a:spcBef>
                <a:spcPts val="0"/>
              </a:spcBef>
              <a:spcAft>
                <a:spcPts val="0"/>
              </a:spcAft>
              <a:buClr>
                <a:schemeClr val="accent2"/>
              </a:buClr>
              <a:buSzPts val="1700"/>
              <a:buFont typeface="Roboto"/>
              <a:buAutoNum type="arabicPeriod"/>
            </a:pPr>
            <a:r>
              <a:rPr b="1" lang="en" sz="1700">
                <a:solidFill>
                  <a:srgbClr val="FF0000"/>
                </a:solidFill>
                <a:highlight>
                  <a:srgbClr val="FFFFFF"/>
                </a:highlight>
                <a:latin typeface="Roboto"/>
                <a:ea typeface="Roboto"/>
                <a:cs typeface="Roboto"/>
                <a:sym typeface="Roboto"/>
              </a:rPr>
              <a:t>Cross Validation</a:t>
            </a:r>
            <a:r>
              <a:rPr b="1" lang="en" sz="1700">
                <a:solidFill>
                  <a:schemeClr val="accent2"/>
                </a:solidFill>
                <a:highlight>
                  <a:srgbClr val="FFFFFF"/>
                </a:highlight>
                <a:latin typeface="Roboto"/>
                <a:ea typeface="Roboto"/>
                <a:cs typeface="Roboto"/>
                <a:sym typeface="Roboto"/>
              </a:rPr>
              <a:t> &amp; Grid Search </a:t>
            </a:r>
            <a:endParaRPr b="1" sz="1700">
              <a:solidFill>
                <a:schemeClr val="accent2"/>
              </a:solidFill>
              <a:highlight>
                <a:srgbClr val="FFFFFF"/>
              </a:highlight>
              <a:latin typeface="Roboto"/>
              <a:ea typeface="Roboto"/>
              <a:cs typeface="Roboto"/>
              <a:sym typeface="Roboto"/>
            </a:endParaRPr>
          </a:p>
          <a:p>
            <a:pPr indent="-336550" lvl="0" marL="457200" rtl="0" algn="l">
              <a:lnSpc>
                <a:spcPct val="115000"/>
              </a:lnSpc>
              <a:spcBef>
                <a:spcPts val="0"/>
              </a:spcBef>
              <a:spcAft>
                <a:spcPts val="0"/>
              </a:spcAft>
              <a:buClr>
                <a:schemeClr val="accent2"/>
              </a:buClr>
              <a:buSzPts val="1700"/>
              <a:buFont typeface="Roboto"/>
              <a:buAutoNum type="arabicPeriod"/>
            </a:pPr>
            <a:r>
              <a:rPr b="1" lang="en" sz="1700">
                <a:solidFill>
                  <a:schemeClr val="accent2"/>
                </a:solidFill>
                <a:highlight>
                  <a:srgbClr val="FFFFFF"/>
                </a:highlight>
                <a:latin typeface="Roboto"/>
                <a:ea typeface="Roboto"/>
                <a:cs typeface="Roboto"/>
                <a:sym typeface="Roboto"/>
              </a:rPr>
              <a:t>Find the model cost/error when it is run on test data within a confidence interval </a:t>
            </a:r>
            <a:endParaRPr b="1" sz="1700">
              <a:solidFill>
                <a:schemeClr val="accent2"/>
              </a:solidFill>
              <a:highlight>
                <a:srgbClr val="FFFFFF"/>
              </a:highlight>
              <a:latin typeface="Roboto"/>
              <a:ea typeface="Roboto"/>
              <a:cs typeface="Roboto"/>
              <a:sym typeface="Roboto"/>
            </a:endParaRPr>
          </a:p>
          <a:p>
            <a:pPr indent="-336550" lvl="0" marL="457200" rtl="0" algn="l">
              <a:lnSpc>
                <a:spcPct val="115000"/>
              </a:lnSpc>
              <a:spcBef>
                <a:spcPts val="0"/>
              </a:spcBef>
              <a:spcAft>
                <a:spcPts val="0"/>
              </a:spcAft>
              <a:buClr>
                <a:schemeClr val="accent2"/>
              </a:buClr>
              <a:buSzPts val="1700"/>
              <a:buFont typeface="Roboto"/>
              <a:buAutoNum type="arabicPeriod"/>
            </a:pPr>
            <a:r>
              <a:rPr b="1" lang="en" sz="1700">
                <a:solidFill>
                  <a:schemeClr val="accent2"/>
                </a:solidFill>
                <a:highlight>
                  <a:srgbClr val="FFFFFF"/>
                </a:highlight>
                <a:latin typeface="Roboto"/>
                <a:ea typeface="Roboto"/>
                <a:cs typeface="Roboto"/>
                <a:sym typeface="Roboto"/>
              </a:rPr>
              <a:t>How do we say: That our model has actually been able to predict activity in MOs correctly??? </a:t>
            </a:r>
            <a:endParaRPr b="1" sz="1700">
              <a:solidFill>
                <a:schemeClr val="accent2"/>
              </a:solidFill>
              <a:highlight>
                <a:srgbClr val="FFFFFF"/>
              </a:highlight>
              <a:latin typeface="Roboto"/>
              <a:ea typeface="Roboto"/>
              <a:cs typeface="Roboto"/>
              <a:sym typeface="Roboto"/>
            </a:endParaRPr>
          </a:p>
          <a:p>
            <a:pPr indent="0" lvl="0" marL="25400" rtl="0" algn="l">
              <a:lnSpc>
                <a:spcPct val="115000"/>
              </a:lnSpc>
              <a:spcBef>
                <a:spcPts val="500"/>
              </a:spcBef>
              <a:spcAft>
                <a:spcPts val="0"/>
              </a:spcAft>
              <a:buNone/>
            </a:pPr>
            <a:r>
              <a:t/>
            </a:r>
            <a:endParaRPr sz="17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nvSpPr>
        <p:spPr>
          <a:xfrm>
            <a:off x="188350" y="118675"/>
            <a:ext cx="59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Background</a:t>
            </a:r>
            <a:endParaRPr b="1" sz="2800"/>
          </a:p>
        </p:txBody>
      </p:sp>
      <p:sp>
        <p:nvSpPr>
          <p:cNvPr id="69" name="Google Shape;69;p14"/>
          <p:cNvSpPr txBox="1"/>
          <p:nvPr/>
        </p:nvSpPr>
        <p:spPr>
          <a:xfrm>
            <a:off x="26700" y="4180125"/>
            <a:ext cx="90906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222222"/>
                </a:solidFill>
                <a:highlight>
                  <a:srgbClr val="FFFFFF"/>
                </a:highlight>
              </a:rPr>
              <a:t>Steinmetz, N. A., Zatka-Haas, P., Carandini, M., &amp; Harris, K. D. (2019). Distributed coding of choice, action and engagement across the mouse brain. </a:t>
            </a:r>
            <a:r>
              <a:rPr i="1" lang="en" sz="1000">
                <a:solidFill>
                  <a:srgbClr val="222222"/>
                </a:solidFill>
                <a:highlight>
                  <a:srgbClr val="FFFFFF"/>
                </a:highlight>
              </a:rPr>
              <a:t>Nature</a:t>
            </a:r>
            <a:r>
              <a:rPr lang="en" sz="1000">
                <a:solidFill>
                  <a:srgbClr val="222222"/>
                </a:solidFill>
                <a:highlight>
                  <a:srgbClr val="FFFFFF"/>
                </a:highlight>
              </a:rPr>
              <a:t>, </a:t>
            </a:r>
            <a:r>
              <a:rPr i="1" lang="en" sz="1000">
                <a:solidFill>
                  <a:srgbClr val="222222"/>
                </a:solidFill>
                <a:highlight>
                  <a:srgbClr val="FFFFFF"/>
                </a:highlight>
              </a:rPr>
              <a:t>576</a:t>
            </a:r>
            <a:r>
              <a:rPr lang="en" sz="1000">
                <a:solidFill>
                  <a:srgbClr val="222222"/>
                </a:solidFill>
                <a:highlight>
                  <a:srgbClr val="FFFFFF"/>
                </a:highlight>
              </a:rPr>
              <a:t>(7786), 266-273.</a:t>
            </a:r>
            <a:endParaRPr sz="1000">
              <a:solidFill>
                <a:srgbClr val="222222"/>
              </a:solidFill>
              <a:highlight>
                <a:srgbClr val="FFFFFF"/>
              </a:highlight>
            </a:endParaRPr>
          </a:p>
          <a:p>
            <a:pPr indent="0" lvl="0" marL="0" rtl="0" algn="l">
              <a:lnSpc>
                <a:spcPct val="115000"/>
              </a:lnSpc>
              <a:spcBef>
                <a:spcPts val="0"/>
              </a:spcBef>
              <a:spcAft>
                <a:spcPts val="0"/>
              </a:spcAft>
              <a:buNone/>
            </a:pPr>
            <a:r>
              <a:rPr lang="en" sz="1000">
                <a:solidFill>
                  <a:srgbClr val="222222"/>
                </a:solidFill>
                <a:highlight>
                  <a:srgbClr val="FFFFFF"/>
                </a:highlight>
              </a:rPr>
              <a:t>Froudarakis, E., Fahey, P. G., Reimer, J., Smirnakis, S. M., Tehovnik, E. J., &amp; Tolias, A. S. (2019). The visual cortex in context. </a:t>
            </a:r>
            <a:r>
              <a:rPr i="1" lang="en" sz="1000">
                <a:solidFill>
                  <a:srgbClr val="222222"/>
                </a:solidFill>
                <a:highlight>
                  <a:srgbClr val="FFFFFF"/>
                </a:highlight>
              </a:rPr>
              <a:t>Annual review of vision science</a:t>
            </a:r>
            <a:r>
              <a:rPr lang="en" sz="1000">
                <a:solidFill>
                  <a:srgbClr val="222222"/>
                </a:solidFill>
                <a:highlight>
                  <a:srgbClr val="FFFFFF"/>
                </a:highlight>
              </a:rPr>
              <a:t>, </a:t>
            </a:r>
            <a:r>
              <a:rPr i="1" lang="en" sz="1000">
                <a:solidFill>
                  <a:srgbClr val="222222"/>
                </a:solidFill>
                <a:highlight>
                  <a:srgbClr val="FFFFFF"/>
                </a:highlight>
              </a:rPr>
              <a:t>5</a:t>
            </a:r>
            <a:r>
              <a:rPr lang="en" sz="1000">
                <a:solidFill>
                  <a:srgbClr val="222222"/>
                </a:solidFill>
                <a:highlight>
                  <a:srgbClr val="FFFFFF"/>
                </a:highlight>
              </a:rPr>
              <a:t>, 317-339.</a:t>
            </a:r>
            <a:endParaRPr/>
          </a:p>
        </p:txBody>
      </p:sp>
      <p:sp>
        <p:nvSpPr>
          <p:cNvPr id="70" name="Google Shape;70;p14"/>
          <p:cNvSpPr txBox="1"/>
          <p:nvPr/>
        </p:nvSpPr>
        <p:spPr>
          <a:xfrm>
            <a:off x="53475" y="659450"/>
            <a:ext cx="8749200" cy="1657200"/>
          </a:xfrm>
          <a:prstGeom prst="rect">
            <a:avLst/>
          </a:prstGeom>
          <a:noFill/>
          <a:ln>
            <a:noFill/>
          </a:ln>
        </p:spPr>
        <p:txBody>
          <a:bodyPr anchorCtr="0" anchor="t" bIns="91425" lIns="91425" spcFirstLastPara="1" rIns="91425" wrap="square" tIns="91425">
            <a:spAutoFit/>
          </a:bodyPr>
          <a:lstStyle/>
          <a:p>
            <a:pPr indent="-152400" lvl="0" marL="4572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 </a:t>
            </a:r>
            <a:r>
              <a:rPr lang="en" sz="1500">
                <a:solidFill>
                  <a:srgbClr val="222222"/>
                </a:solidFill>
                <a:highlight>
                  <a:srgbClr val="FFFFFF"/>
                </a:highlight>
                <a:latin typeface="Calibri"/>
                <a:ea typeface="Calibri"/>
                <a:cs typeface="Calibri"/>
                <a:sym typeface="Calibri"/>
              </a:rPr>
              <a:t>Can we use the neural </a:t>
            </a:r>
            <a:r>
              <a:rPr lang="en" sz="1500">
                <a:solidFill>
                  <a:srgbClr val="A61C00"/>
                </a:solidFill>
                <a:highlight>
                  <a:srgbClr val="FFFFFF"/>
                </a:highlight>
                <a:latin typeface="Calibri"/>
                <a:ea typeface="Calibri"/>
                <a:cs typeface="Calibri"/>
                <a:sym typeface="Calibri"/>
              </a:rPr>
              <a:t>activity from one brain region</a:t>
            </a:r>
            <a:r>
              <a:rPr lang="en" sz="1500">
                <a:solidFill>
                  <a:srgbClr val="222222"/>
                </a:solidFill>
                <a:highlight>
                  <a:srgbClr val="FFFFFF"/>
                </a:highlight>
                <a:latin typeface="Calibri"/>
                <a:ea typeface="Calibri"/>
                <a:cs typeface="Calibri"/>
                <a:sym typeface="Calibri"/>
              </a:rPr>
              <a:t> to</a:t>
            </a:r>
            <a:r>
              <a:rPr lang="en" sz="1500">
                <a:solidFill>
                  <a:srgbClr val="A61C00"/>
                </a:solidFill>
                <a:highlight>
                  <a:srgbClr val="FFFFFF"/>
                </a:highlight>
                <a:latin typeface="Calibri"/>
                <a:ea typeface="Calibri"/>
                <a:cs typeface="Calibri"/>
                <a:sym typeface="Calibri"/>
              </a:rPr>
              <a:t> predict activity</a:t>
            </a:r>
            <a:r>
              <a:rPr lang="en" sz="1500">
                <a:solidFill>
                  <a:srgbClr val="222222"/>
                </a:solidFill>
                <a:highlight>
                  <a:srgbClr val="FFFFFF"/>
                </a:highlight>
                <a:latin typeface="Calibri"/>
                <a:ea typeface="Calibri"/>
                <a:cs typeface="Calibri"/>
                <a:sym typeface="Calibri"/>
              </a:rPr>
              <a:t> in another?</a:t>
            </a:r>
            <a:r>
              <a:rPr lang="en" sz="1500">
                <a:solidFill>
                  <a:srgbClr val="222222"/>
                </a:solidFill>
                <a:highlight>
                  <a:srgbClr val="FFFFFF"/>
                </a:highlight>
                <a:latin typeface="Calibri"/>
                <a:ea typeface="Calibri"/>
                <a:cs typeface="Calibri"/>
                <a:sym typeface="Calibri"/>
              </a:rPr>
              <a:t> </a:t>
            </a:r>
            <a:endParaRPr sz="1500">
              <a:solidFill>
                <a:srgbClr val="222222"/>
              </a:solidFill>
              <a:highlight>
                <a:srgbClr val="FFFFFF"/>
              </a:highlight>
              <a:latin typeface="Calibri"/>
              <a:ea typeface="Calibri"/>
              <a:cs typeface="Calibri"/>
              <a:sym typeface="Calibri"/>
            </a:endParaRPr>
          </a:p>
          <a:p>
            <a:pPr indent="-152400" lvl="0" marL="4572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 is it possible to decipher</a:t>
            </a:r>
            <a:r>
              <a:rPr lang="en" sz="1500">
                <a:solidFill>
                  <a:srgbClr val="A61C00"/>
                </a:solidFill>
                <a:highlight>
                  <a:srgbClr val="FFFFFF"/>
                </a:highlight>
                <a:latin typeface="Calibri"/>
                <a:ea typeface="Calibri"/>
                <a:cs typeface="Calibri"/>
                <a:sym typeface="Calibri"/>
              </a:rPr>
              <a:t> low-dimensional dynamics</a:t>
            </a:r>
            <a:r>
              <a:rPr lang="en" sz="1500">
                <a:solidFill>
                  <a:srgbClr val="222222"/>
                </a:solidFill>
                <a:highlight>
                  <a:srgbClr val="FFFFFF"/>
                </a:highlight>
                <a:latin typeface="Calibri"/>
                <a:ea typeface="Calibri"/>
                <a:cs typeface="Calibri"/>
                <a:sym typeface="Calibri"/>
              </a:rPr>
              <a:t> to make such predictions </a:t>
            </a:r>
            <a:r>
              <a:rPr lang="en" sz="1500">
                <a:solidFill>
                  <a:srgbClr val="A61C00"/>
                </a:solidFill>
                <a:highlight>
                  <a:srgbClr val="FFFFFF"/>
                </a:highlight>
                <a:latin typeface="Calibri"/>
                <a:ea typeface="Calibri"/>
                <a:cs typeface="Calibri"/>
                <a:sym typeface="Calibri"/>
              </a:rPr>
              <a:t>during specific tasks</a:t>
            </a:r>
            <a:r>
              <a:rPr lang="en" sz="1500">
                <a:solidFill>
                  <a:srgbClr val="222222"/>
                </a:solidFill>
                <a:highlight>
                  <a:srgbClr val="FFFFFF"/>
                </a:highlight>
                <a:latin typeface="Calibri"/>
                <a:ea typeface="Calibri"/>
                <a:cs typeface="Calibri"/>
                <a:sym typeface="Calibri"/>
              </a:rPr>
              <a:t>?</a:t>
            </a:r>
            <a:endParaRPr sz="1500">
              <a:solidFill>
                <a:srgbClr val="222222"/>
              </a:solidFill>
              <a:highlight>
                <a:srgbClr val="FFFFFF"/>
              </a:highlight>
              <a:latin typeface="Calibri"/>
              <a:ea typeface="Calibri"/>
              <a:cs typeface="Calibri"/>
              <a:sym typeface="Calibri"/>
            </a:endParaRPr>
          </a:p>
          <a:p>
            <a:pPr indent="-152400" lvl="0" marL="4572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Steinmetz dataset, which comprises 39 Neuropixels recordings of 400-700 neurons from 42 regions of mice's brains during a </a:t>
            </a:r>
            <a:r>
              <a:rPr lang="en" sz="1500">
                <a:solidFill>
                  <a:srgbClr val="A61C00"/>
                </a:solidFill>
                <a:highlight>
                  <a:srgbClr val="FFFFFF"/>
                </a:highlight>
                <a:latin typeface="Calibri"/>
                <a:ea typeface="Calibri"/>
                <a:cs typeface="Calibri"/>
                <a:sym typeface="Calibri"/>
              </a:rPr>
              <a:t>visual behavior task</a:t>
            </a:r>
            <a:endParaRPr sz="1500">
              <a:solidFill>
                <a:schemeClr val="dk1"/>
              </a:solidFill>
              <a:highlight>
                <a:srgbClr val="FFFFFF"/>
              </a:highlight>
              <a:latin typeface="Calibri"/>
              <a:ea typeface="Calibri"/>
              <a:cs typeface="Calibri"/>
              <a:sym typeface="Calibri"/>
            </a:endParaRPr>
          </a:p>
          <a:p>
            <a:pPr indent="0" lvl="0" marL="457200" marR="381000" rtl="0" algn="l">
              <a:lnSpc>
                <a:spcPct val="115000"/>
              </a:lnSpc>
              <a:spcBef>
                <a:spcPts val="1400"/>
              </a:spcBef>
              <a:spcAft>
                <a:spcPts val="1400"/>
              </a:spcAft>
              <a:buNone/>
            </a:pPr>
            <a:r>
              <a:t/>
            </a:r>
            <a:endParaRPr sz="1500">
              <a:solidFill>
                <a:srgbClr val="A61C00"/>
              </a:solidFill>
              <a:highlight>
                <a:srgbClr val="FFFFFF"/>
              </a:highlight>
              <a:latin typeface="Calibri"/>
              <a:ea typeface="Calibri"/>
              <a:cs typeface="Calibri"/>
              <a:sym typeface="Calibri"/>
            </a:endParaRPr>
          </a:p>
        </p:txBody>
      </p:sp>
      <p:sp>
        <p:nvSpPr>
          <p:cNvPr id="71" name="Google Shape;71;p14"/>
          <p:cNvSpPr txBox="1"/>
          <p:nvPr/>
        </p:nvSpPr>
        <p:spPr>
          <a:xfrm>
            <a:off x="26700" y="3783800"/>
            <a:ext cx="1445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Literature:</a:t>
            </a:r>
            <a:endParaRPr b="1" sz="1500"/>
          </a:p>
        </p:txBody>
      </p:sp>
      <p:pic>
        <p:nvPicPr>
          <p:cNvPr id="72" name="Google Shape;72;p14"/>
          <p:cNvPicPr preferRelativeResize="0"/>
          <p:nvPr/>
        </p:nvPicPr>
        <p:blipFill>
          <a:blip r:embed="rId4">
            <a:alphaModFix/>
          </a:blip>
          <a:stretch>
            <a:fillRect/>
          </a:stretch>
        </p:blipFill>
        <p:spPr>
          <a:xfrm>
            <a:off x="2629300" y="2117350"/>
            <a:ext cx="1993058" cy="1939698"/>
          </a:xfrm>
          <a:prstGeom prst="rect">
            <a:avLst/>
          </a:prstGeom>
          <a:noFill/>
          <a:ln>
            <a:noFill/>
          </a:ln>
        </p:spPr>
      </p:pic>
      <p:cxnSp>
        <p:nvCxnSpPr>
          <p:cNvPr id="73" name="Google Shape;73;p14"/>
          <p:cNvCxnSpPr/>
          <p:nvPr/>
        </p:nvCxnSpPr>
        <p:spPr>
          <a:xfrm rot="10800000">
            <a:off x="2450325" y="3308400"/>
            <a:ext cx="1133400" cy="128400"/>
          </a:xfrm>
          <a:prstGeom prst="straightConnector1">
            <a:avLst/>
          </a:prstGeom>
          <a:noFill/>
          <a:ln cap="flat" cmpd="sng" w="9525">
            <a:solidFill>
              <a:srgbClr val="134F5C"/>
            </a:solidFill>
            <a:prstDash val="solid"/>
            <a:round/>
            <a:headEnd len="med" w="med" type="none"/>
            <a:tailEnd len="med" w="med" type="none"/>
          </a:ln>
        </p:spPr>
      </p:cxnSp>
      <p:cxnSp>
        <p:nvCxnSpPr>
          <p:cNvPr id="74" name="Google Shape;74;p14"/>
          <p:cNvCxnSpPr/>
          <p:nvPr/>
        </p:nvCxnSpPr>
        <p:spPr>
          <a:xfrm flipH="1">
            <a:off x="2343225" y="2741725"/>
            <a:ext cx="1240500" cy="10800"/>
          </a:xfrm>
          <a:prstGeom prst="straightConnector1">
            <a:avLst/>
          </a:prstGeom>
          <a:noFill/>
          <a:ln cap="flat" cmpd="sng" w="9525">
            <a:solidFill>
              <a:srgbClr val="FF9900"/>
            </a:solidFill>
            <a:prstDash val="solid"/>
            <a:round/>
            <a:headEnd len="med" w="med" type="none"/>
            <a:tailEnd len="med" w="med" type="none"/>
          </a:ln>
        </p:spPr>
      </p:cxnSp>
      <p:cxnSp>
        <p:nvCxnSpPr>
          <p:cNvPr id="75" name="Google Shape;75;p14"/>
          <p:cNvCxnSpPr/>
          <p:nvPr/>
        </p:nvCxnSpPr>
        <p:spPr>
          <a:xfrm rot="10800000">
            <a:off x="2364850" y="2378225"/>
            <a:ext cx="1336500" cy="203100"/>
          </a:xfrm>
          <a:prstGeom prst="straightConnector1">
            <a:avLst/>
          </a:prstGeom>
          <a:noFill/>
          <a:ln cap="flat" cmpd="sng" w="9525">
            <a:solidFill>
              <a:srgbClr val="783F04"/>
            </a:solidFill>
            <a:prstDash val="solid"/>
            <a:round/>
            <a:headEnd len="med" w="med" type="none"/>
            <a:tailEnd len="med" w="med" type="none"/>
          </a:ln>
        </p:spPr>
      </p:cxnSp>
      <p:sp>
        <p:nvSpPr>
          <p:cNvPr id="76" name="Google Shape;76;p14"/>
          <p:cNvSpPr txBox="1"/>
          <p:nvPr/>
        </p:nvSpPr>
        <p:spPr>
          <a:xfrm>
            <a:off x="1862325" y="3063725"/>
            <a:ext cx="58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34F5C"/>
                </a:solidFill>
              </a:rPr>
              <a:t>VISp</a:t>
            </a:r>
            <a:endParaRPr>
              <a:solidFill>
                <a:srgbClr val="134F5C"/>
              </a:solidFill>
            </a:endParaRPr>
          </a:p>
        </p:txBody>
      </p:sp>
      <p:sp>
        <p:nvSpPr>
          <p:cNvPr id="77" name="Google Shape;77;p14"/>
          <p:cNvSpPr txBox="1"/>
          <p:nvPr/>
        </p:nvSpPr>
        <p:spPr>
          <a:xfrm>
            <a:off x="1715350" y="2547025"/>
            <a:ext cx="6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rPr>
              <a:t>MOp</a:t>
            </a:r>
            <a:endParaRPr>
              <a:solidFill>
                <a:srgbClr val="FF9900"/>
              </a:solidFill>
            </a:endParaRPr>
          </a:p>
        </p:txBody>
      </p:sp>
      <p:sp>
        <p:nvSpPr>
          <p:cNvPr id="78" name="Google Shape;78;p14"/>
          <p:cNvSpPr txBox="1"/>
          <p:nvPr/>
        </p:nvSpPr>
        <p:spPr>
          <a:xfrm>
            <a:off x="1746100" y="2117350"/>
            <a:ext cx="58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783F04"/>
                </a:solidFill>
              </a:rPr>
              <a:t>MOs</a:t>
            </a:r>
            <a:endParaRPr>
              <a:solidFill>
                <a:srgbClr val="783F04"/>
              </a:solidFill>
            </a:endParaRPr>
          </a:p>
        </p:txBody>
      </p:sp>
      <p:pic>
        <p:nvPicPr>
          <p:cNvPr id="79" name="Google Shape;79;p14"/>
          <p:cNvPicPr preferRelativeResize="0"/>
          <p:nvPr/>
        </p:nvPicPr>
        <p:blipFill>
          <a:blip r:embed="rId5">
            <a:alphaModFix/>
          </a:blip>
          <a:stretch>
            <a:fillRect/>
          </a:stretch>
        </p:blipFill>
        <p:spPr>
          <a:xfrm>
            <a:off x="5267050" y="1822325"/>
            <a:ext cx="2764850" cy="2234725"/>
          </a:xfrm>
          <a:prstGeom prst="rect">
            <a:avLst/>
          </a:prstGeom>
          <a:noFill/>
          <a:ln>
            <a:noFill/>
          </a:ln>
        </p:spPr>
      </p:pic>
      <p:sp>
        <p:nvSpPr>
          <p:cNvPr id="80" name="Google Shape;80;p14"/>
          <p:cNvSpPr txBox="1"/>
          <p:nvPr/>
        </p:nvSpPr>
        <p:spPr>
          <a:xfrm>
            <a:off x="717750" y="2690988"/>
            <a:ext cx="1133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ROIs:</a:t>
            </a:r>
            <a:endParaRPr b="1"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nvSpPr>
        <p:spPr>
          <a:xfrm>
            <a:off x="188350" y="247025"/>
            <a:ext cx="59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Hypothesis</a:t>
            </a:r>
            <a:endParaRPr b="1" sz="2800"/>
          </a:p>
        </p:txBody>
      </p:sp>
      <p:sp>
        <p:nvSpPr>
          <p:cNvPr id="86" name="Google Shape;86;p15"/>
          <p:cNvSpPr txBox="1"/>
          <p:nvPr/>
        </p:nvSpPr>
        <p:spPr>
          <a:xfrm>
            <a:off x="383350" y="1122825"/>
            <a:ext cx="8760600" cy="2719200"/>
          </a:xfrm>
          <a:prstGeom prst="rect">
            <a:avLst/>
          </a:prstGeom>
          <a:noFill/>
          <a:ln>
            <a:noFill/>
          </a:ln>
        </p:spPr>
        <p:txBody>
          <a:bodyPr anchorCtr="0" anchor="t" bIns="91425" lIns="91425" spcFirstLastPara="1" rIns="91425" wrap="square" tIns="91425">
            <a:spAutoFit/>
          </a:bodyPr>
          <a:lstStyle/>
          <a:p>
            <a:pPr indent="-323850" lvl="0" marL="4572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Vision, choice, action and behavioural engagement arise from neuronal activity that may be distributed across brain regions. </a:t>
            </a:r>
            <a:r>
              <a:rPr lang="en" sz="1500">
                <a:solidFill>
                  <a:srgbClr val="222222"/>
                </a:solidFill>
                <a:highlight>
                  <a:schemeClr val="lt1"/>
                </a:highlight>
                <a:latin typeface="Calibri"/>
                <a:ea typeface="Calibri"/>
                <a:cs typeface="Calibri"/>
                <a:sym typeface="Calibri"/>
              </a:rPr>
              <a:t>I</a:t>
            </a:r>
            <a:r>
              <a:rPr lang="en" sz="1500">
                <a:solidFill>
                  <a:srgbClr val="222222"/>
                </a:solidFill>
                <a:highlight>
                  <a:schemeClr val="lt1"/>
                </a:highlight>
                <a:latin typeface="Calibri"/>
                <a:ea typeface="Calibri"/>
                <a:cs typeface="Calibri"/>
                <a:sym typeface="Calibri"/>
              </a:rPr>
              <a:t>t is assumed</a:t>
            </a:r>
            <a:r>
              <a:rPr lang="en" sz="1500">
                <a:solidFill>
                  <a:srgbClr val="222222"/>
                </a:solidFill>
                <a:highlight>
                  <a:srgbClr val="FFFFFF"/>
                </a:highlight>
                <a:latin typeface="Calibri"/>
                <a:ea typeface="Calibri"/>
                <a:cs typeface="Calibri"/>
                <a:sym typeface="Calibri"/>
              </a:rPr>
              <a:t> that the activity of</a:t>
            </a:r>
            <a:r>
              <a:rPr lang="en" sz="1500">
                <a:solidFill>
                  <a:srgbClr val="A61C00"/>
                </a:solidFill>
                <a:highlight>
                  <a:srgbClr val="FFFFFF"/>
                </a:highlight>
                <a:latin typeface="Calibri"/>
                <a:ea typeface="Calibri"/>
                <a:cs typeface="Calibri"/>
                <a:sym typeface="Calibri"/>
              </a:rPr>
              <a:t> a group of neurons</a:t>
            </a:r>
            <a:r>
              <a:rPr lang="en" sz="1500">
                <a:solidFill>
                  <a:srgbClr val="222222"/>
                </a:solidFill>
                <a:highlight>
                  <a:srgbClr val="FFFFFF"/>
                </a:highlight>
                <a:latin typeface="Calibri"/>
                <a:ea typeface="Calibri"/>
                <a:cs typeface="Calibri"/>
                <a:sym typeface="Calibri"/>
              </a:rPr>
              <a:t> through the activity of </a:t>
            </a:r>
            <a:r>
              <a:rPr lang="en" sz="1500">
                <a:solidFill>
                  <a:srgbClr val="A61C00"/>
                </a:solidFill>
                <a:highlight>
                  <a:srgbClr val="FFFFFF"/>
                </a:highlight>
                <a:latin typeface="Calibri"/>
                <a:ea typeface="Calibri"/>
                <a:cs typeface="Calibri"/>
                <a:sym typeface="Calibri"/>
              </a:rPr>
              <a:t>other neurons is</a:t>
            </a:r>
            <a:r>
              <a:rPr lang="en" sz="1500">
                <a:solidFill>
                  <a:srgbClr val="222222"/>
                </a:solidFill>
                <a:highlight>
                  <a:srgbClr val="FFFFFF"/>
                </a:highlight>
                <a:latin typeface="Calibri"/>
                <a:ea typeface="Calibri"/>
                <a:cs typeface="Calibri"/>
                <a:sym typeface="Calibri"/>
              </a:rPr>
              <a:t> </a:t>
            </a:r>
            <a:r>
              <a:rPr lang="en" sz="1500">
                <a:solidFill>
                  <a:srgbClr val="222222"/>
                </a:solidFill>
                <a:highlight>
                  <a:schemeClr val="lt1"/>
                </a:highlight>
                <a:latin typeface="Calibri"/>
                <a:ea typeface="Calibri"/>
                <a:cs typeface="Calibri"/>
                <a:sym typeface="Calibri"/>
              </a:rPr>
              <a:t>identified </a:t>
            </a:r>
            <a:r>
              <a:rPr lang="en" sz="1500">
                <a:solidFill>
                  <a:srgbClr val="222222"/>
                </a:solidFill>
                <a:highlight>
                  <a:srgbClr val="FFFFFF"/>
                </a:highlight>
                <a:latin typeface="Calibri"/>
                <a:ea typeface="Calibri"/>
                <a:cs typeface="Calibri"/>
                <a:sym typeface="Calibri"/>
              </a:rPr>
              <a:t>due to the presence of </a:t>
            </a:r>
            <a:r>
              <a:rPr lang="en" sz="1500">
                <a:solidFill>
                  <a:srgbClr val="A61C00"/>
                </a:solidFill>
                <a:highlight>
                  <a:srgbClr val="FFFFFF"/>
                </a:highlight>
                <a:latin typeface="Calibri"/>
                <a:ea typeface="Calibri"/>
                <a:cs typeface="Calibri"/>
                <a:sym typeface="Calibri"/>
              </a:rPr>
              <a:t>connectivity</a:t>
            </a:r>
            <a:r>
              <a:rPr lang="en" sz="1500">
                <a:solidFill>
                  <a:srgbClr val="222222"/>
                </a:solidFill>
                <a:highlight>
                  <a:srgbClr val="FFFFFF"/>
                </a:highlight>
                <a:latin typeface="Calibri"/>
                <a:ea typeface="Calibri"/>
                <a:cs typeface="Calibri"/>
                <a:sym typeface="Calibri"/>
              </a:rPr>
              <a:t> in the brain during a visual discrimination task.</a:t>
            </a:r>
            <a:endParaRPr sz="1500">
              <a:solidFill>
                <a:schemeClr val="dk1"/>
              </a:solidFill>
              <a:highlight>
                <a:srgbClr val="FFFFFF"/>
              </a:highlight>
              <a:latin typeface="Calibri"/>
              <a:ea typeface="Calibri"/>
              <a:cs typeface="Calibri"/>
              <a:sym typeface="Calibri"/>
            </a:endParaRPr>
          </a:p>
          <a:p>
            <a:pPr indent="-323850" lvl="0" marL="4572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The prediction of activity of a group of neurons from </a:t>
            </a:r>
            <a:r>
              <a:rPr lang="en" sz="1500">
                <a:solidFill>
                  <a:srgbClr val="A61C00"/>
                </a:solidFill>
                <a:highlight>
                  <a:srgbClr val="FFFFFF"/>
                </a:highlight>
                <a:latin typeface="Calibri"/>
                <a:ea typeface="Calibri"/>
                <a:cs typeface="Calibri"/>
                <a:sym typeface="Calibri"/>
              </a:rPr>
              <a:t>one region</a:t>
            </a:r>
            <a:r>
              <a:rPr lang="en" sz="1500">
                <a:solidFill>
                  <a:srgbClr val="222222"/>
                </a:solidFill>
                <a:highlight>
                  <a:srgbClr val="FFFFFF"/>
                </a:highlight>
                <a:latin typeface="Calibri"/>
                <a:ea typeface="Calibri"/>
                <a:cs typeface="Calibri"/>
                <a:sym typeface="Calibri"/>
              </a:rPr>
              <a:t> from the activity of all neurons in </a:t>
            </a:r>
            <a:r>
              <a:rPr lang="en" sz="1500">
                <a:solidFill>
                  <a:srgbClr val="A61C00"/>
                </a:solidFill>
                <a:highlight>
                  <a:srgbClr val="FFFFFF"/>
                </a:highlight>
                <a:latin typeface="Calibri"/>
                <a:ea typeface="Calibri"/>
                <a:cs typeface="Calibri"/>
                <a:sym typeface="Calibri"/>
              </a:rPr>
              <a:t>another region</a:t>
            </a:r>
            <a:r>
              <a:rPr lang="en" sz="1500">
                <a:solidFill>
                  <a:srgbClr val="222222"/>
                </a:solidFill>
                <a:highlight>
                  <a:srgbClr val="FFFFFF"/>
                </a:highlight>
                <a:latin typeface="Calibri"/>
                <a:ea typeface="Calibri"/>
                <a:cs typeface="Calibri"/>
                <a:sym typeface="Calibri"/>
              </a:rPr>
              <a:t>. For this </a:t>
            </a:r>
            <a:r>
              <a:rPr lang="en" sz="1500">
                <a:solidFill>
                  <a:srgbClr val="222222"/>
                </a:solidFill>
                <a:highlight>
                  <a:schemeClr val="lt1"/>
                </a:highlight>
                <a:latin typeface="Calibri"/>
                <a:ea typeface="Calibri"/>
                <a:cs typeface="Calibri"/>
                <a:sym typeface="Calibri"/>
              </a:rPr>
              <a:t>aim,  it is assumed that the activity of neurons in the </a:t>
            </a:r>
            <a:r>
              <a:rPr lang="en" sz="1500">
                <a:solidFill>
                  <a:srgbClr val="980000"/>
                </a:solidFill>
                <a:highlight>
                  <a:schemeClr val="lt1"/>
                </a:highlight>
                <a:latin typeface="Calibri"/>
                <a:ea typeface="Calibri"/>
                <a:cs typeface="Calibri"/>
                <a:sym typeface="Calibri"/>
              </a:rPr>
              <a:t>s</a:t>
            </a:r>
            <a:r>
              <a:rPr lang="en" sz="1500">
                <a:solidFill>
                  <a:srgbClr val="980000"/>
                </a:solidFill>
                <a:highlight>
                  <a:srgbClr val="FFFFFF"/>
                </a:highlight>
                <a:latin typeface="Calibri"/>
                <a:ea typeface="Calibri"/>
                <a:cs typeface="Calibri"/>
                <a:sym typeface="Calibri"/>
              </a:rPr>
              <a:t>econdary motor cortex (MOs</a:t>
            </a:r>
            <a:r>
              <a:rPr lang="en" sz="1500">
                <a:solidFill>
                  <a:srgbClr val="980000"/>
                </a:solidFill>
                <a:highlight>
                  <a:schemeClr val="lt1"/>
                </a:highlight>
                <a:latin typeface="Calibri"/>
                <a:ea typeface="Calibri"/>
                <a:cs typeface="Calibri"/>
                <a:sym typeface="Calibri"/>
              </a:rPr>
              <a:t>) </a:t>
            </a:r>
            <a:r>
              <a:rPr lang="en" sz="1500">
                <a:solidFill>
                  <a:srgbClr val="222222"/>
                </a:solidFill>
                <a:highlight>
                  <a:schemeClr val="lt1"/>
                </a:highlight>
                <a:latin typeface="Calibri"/>
                <a:ea typeface="Calibri"/>
                <a:cs typeface="Calibri"/>
                <a:sym typeface="Calibri"/>
              </a:rPr>
              <a:t>based on the activity of a group of neurons in the </a:t>
            </a:r>
            <a:r>
              <a:rPr lang="en" sz="1500">
                <a:solidFill>
                  <a:srgbClr val="980000"/>
                </a:solidFill>
                <a:highlight>
                  <a:schemeClr val="lt1"/>
                </a:highlight>
                <a:latin typeface="Calibri"/>
                <a:ea typeface="Calibri"/>
                <a:cs typeface="Calibri"/>
                <a:sym typeface="Calibri"/>
              </a:rPr>
              <a:t>primary visual cortex (VISp)</a:t>
            </a:r>
            <a:r>
              <a:rPr lang="en" sz="1500">
                <a:solidFill>
                  <a:srgbClr val="222222"/>
                </a:solidFill>
                <a:highlight>
                  <a:schemeClr val="lt1"/>
                </a:highlight>
                <a:latin typeface="Calibri"/>
                <a:ea typeface="Calibri"/>
                <a:cs typeface="Calibri"/>
                <a:sym typeface="Calibri"/>
              </a:rPr>
              <a:t> during a visual discrimination task is predictable. </a:t>
            </a:r>
            <a:endParaRPr sz="1500">
              <a:solidFill>
                <a:srgbClr val="222222"/>
              </a:solidFill>
              <a:highlight>
                <a:srgbClr val="FFFFFF"/>
              </a:highlight>
              <a:latin typeface="Calibri"/>
              <a:ea typeface="Calibri"/>
              <a:cs typeface="Calibri"/>
              <a:sym typeface="Calibri"/>
            </a:endParaRPr>
          </a:p>
          <a:p>
            <a:pPr indent="0" lvl="0" marL="0" marR="381000" rtl="0" algn="l">
              <a:lnSpc>
                <a:spcPct val="115000"/>
              </a:lnSpc>
              <a:spcBef>
                <a:spcPts val="1400"/>
              </a:spcBef>
              <a:spcAft>
                <a:spcPts val="1400"/>
              </a:spcAft>
              <a:buNone/>
            </a:pPr>
            <a:r>
              <a:t/>
            </a:r>
            <a:endParaRPr sz="1500">
              <a:solidFill>
                <a:srgbClr val="222222"/>
              </a:solidFill>
              <a:highlight>
                <a:srgbClr val="FFFFFF"/>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nvSpPr>
        <p:spPr>
          <a:xfrm>
            <a:off x="188350" y="37100"/>
            <a:ext cx="59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Methods</a:t>
            </a:r>
            <a:endParaRPr b="1" sz="2800"/>
          </a:p>
        </p:txBody>
      </p:sp>
      <p:sp>
        <p:nvSpPr>
          <p:cNvPr id="92" name="Google Shape;92;p16"/>
          <p:cNvSpPr txBox="1"/>
          <p:nvPr/>
        </p:nvSpPr>
        <p:spPr>
          <a:xfrm>
            <a:off x="307150" y="665625"/>
            <a:ext cx="8760600" cy="4398300"/>
          </a:xfrm>
          <a:prstGeom prst="rect">
            <a:avLst/>
          </a:prstGeom>
          <a:noFill/>
          <a:ln>
            <a:noFill/>
          </a:ln>
        </p:spPr>
        <p:txBody>
          <a:bodyPr anchorCtr="0" anchor="t" bIns="91425" lIns="91425" spcFirstLastPara="1" rIns="91425" wrap="square" tIns="91425">
            <a:spAutoFit/>
          </a:bodyPr>
          <a:lstStyle/>
          <a:p>
            <a:pPr indent="-323850" lvl="0" marL="457200" marR="381000" rtl="0" algn="l">
              <a:lnSpc>
                <a:spcPct val="115000"/>
              </a:lnSpc>
              <a:spcBef>
                <a:spcPts val="0"/>
              </a:spcBef>
              <a:spcAft>
                <a:spcPts val="0"/>
              </a:spcAft>
              <a:buClr>
                <a:srgbClr val="222222"/>
              </a:buClr>
              <a:buSzPts val="1500"/>
              <a:buFont typeface="Calibri"/>
              <a:buChar char="❖"/>
            </a:pPr>
            <a:r>
              <a:rPr b="1" lang="en" sz="1500">
                <a:solidFill>
                  <a:srgbClr val="222222"/>
                </a:solidFill>
                <a:highlight>
                  <a:srgbClr val="FFFFFF"/>
                </a:highlight>
                <a:latin typeface="Calibri"/>
                <a:ea typeface="Calibri"/>
                <a:cs typeface="Calibri"/>
                <a:sym typeface="Calibri"/>
              </a:rPr>
              <a:t>Exploration of Steinmetz Dataset </a:t>
            </a:r>
            <a:endParaRPr b="1" sz="1500">
              <a:solidFill>
                <a:srgbClr val="222222"/>
              </a:solidFill>
              <a:highlight>
                <a:srgbClr val="FFFFFF"/>
              </a:highlight>
              <a:latin typeface="Calibri"/>
              <a:ea typeface="Calibri"/>
              <a:cs typeface="Calibri"/>
              <a:sym typeface="Calibri"/>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1 numpy array with 39 values, one for each session/experiment </a:t>
            </a:r>
            <a:endParaRPr sz="1500">
              <a:solidFill>
                <a:srgbClr val="222222"/>
              </a:solidFill>
              <a:highlight>
                <a:srgbClr val="FFFFFF"/>
              </a:highlight>
              <a:latin typeface="Calibri"/>
              <a:ea typeface="Calibri"/>
              <a:cs typeface="Calibri"/>
              <a:sym typeface="Calibri"/>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Each session has different dictionaries having data such as spks, brain_area, mouse_name, responses, and so on. </a:t>
            </a:r>
            <a:endParaRPr sz="1500">
              <a:solidFill>
                <a:srgbClr val="222222"/>
              </a:solidFill>
              <a:highlight>
                <a:srgbClr val="FFFFFF"/>
              </a:highlight>
              <a:latin typeface="Calibri"/>
              <a:ea typeface="Calibri"/>
              <a:cs typeface="Calibri"/>
              <a:sym typeface="Calibri"/>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Spks data is a 3D array with Neurons, Trials &amp; Timebins</a:t>
            </a:r>
            <a:endParaRPr sz="1500">
              <a:solidFill>
                <a:srgbClr val="222222"/>
              </a:solidFill>
              <a:highlight>
                <a:srgbClr val="FFFFFF"/>
              </a:highlight>
              <a:latin typeface="Calibri"/>
              <a:ea typeface="Calibri"/>
              <a:cs typeface="Calibri"/>
              <a:sym typeface="Calibri"/>
            </a:endParaRPr>
          </a:p>
          <a:p>
            <a:pPr indent="-323850" lvl="0" marL="457200" marR="381000" rtl="0" algn="l">
              <a:lnSpc>
                <a:spcPct val="115000"/>
              </a:lnSpc>
              <a:spcBef>
                <a:spcPts val="0"/>
              </a:spcBef>
              <a:spcAft>
                <a:spcPts val="0"/>
              </a:spcAft>
              <a:buClr>
                <a:srgbClr val="222222"/>
              </a:buClr>
              <a:buSzPts val="1500"/>
              <a:buFont typeface="Calibri"/>
              <a:buChar char="❖"/>
            </a:pPr>
            <a:r>
              <a:rPr b="1" lang="en" sz="1500">
                <a:solidFill>
                  <a:srgbClr val="222222"/>
                </a:solidFill>
                <a:highlight>
                  <a:srgbClr val="FFFFFF"/>
                </a:highlight>
                <a:latin typeface="Calibri"/>
                <a:ea typeface="Calibri"/>
                <a:cs typeface="Calibri"/>
                <a:sym typeface="Calibri"/>
              </a:rPr>
              <a:t>Choosing two brain areas </a:t>
            </a:r>
            <a:endParaRPr b="1" sz="1500">
              <a:solidFill>
                <a:srgbClr val="222222"/>
              </a:solidFill>
              <a:highlight>
                <a:srgbClr val="FFFFFF"/>
              </a:highlight>
              <a:latin typeface="Calibri"/>
              <a:ea typeface="Calibri"/>
              <a:cs typeface="Calibri"/>
              <a:sym typeface="Calibri"/>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Area 1:  primary visual cortex (VISp) and Area 2: secondary motor cortex (MOs)</a:t>
            </a:r>
            <a:endParaRPr sz="1500">
              <a:solidFill>
                <a:srgbClr val="222222"/>
              </a:solidFill>
              <a:highlight>
                <a:srgbClr val="FFFFFF"/>
              </a:highlight>
              <a:latin typeface="Calibri"/>
              <a:ea typeface="Calibri"/>
              <a:cs typeface="Calibri"/>
              <a:sym typeface="Calibri"/>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Why: Because these two brain areas are essential for this </a:t>
            </a:r>
            <a:r>
              <a:rPr lang="en" sz="1500">
                <a:solidFill>
                  <a:srgbClr val="222222"/>
                </a:solidFill>
                <a:highlight>
                  <a:srgbClr val="FFFFFF"/>
                </a:highlight>
                <a:latin typeface="Calibri"/>
                <a:ea typeface="Calibri"/>
                <a:cs typeface="Calibri"/>
                <a:sym typeface="Calibri"/>
              </a:rPr>
              <a:t>experiment</a:t>
            </a:r>
            <a:r>
              <a:rPr lang="en" sz="1500">
                <a:solidFill>
                  <a:srgbClr val="222222"/>
                </a:solidFill>
                <a:highlight>
                  <a:srgbClr val="FFFFFF"/>
                </a:highlight>
                <a:latin typeface="Calibri"/>
                <a:ea typeface="Calibri"/>
                <a:cs typeface="Calibri"/>
                <a:sym typeface="Calibri"/>
              </a:rPr>
              <a:t> and are interrelated. </a:t>
            </a:r>
            <a:endParaRPr sz="1500">
              <a:solidFill>
                <a:srgbClr val="222222"/>
              </a:solidFill>
              <a:highlight>
                <a:srgbClr val="FFFFFF"/>
              </a:highlight>
              <a:latin typeface="Calibri"/>
              <a:ea typeface="Calibri"/>
              <a:cs typeface="Calibri"/>
              <a:sym typeface="Calibri"/>
            </a:endParaRPr>
          </a:p>
          <a:p>
            <a:pPr indent="-323850" lvl="0" marL="457200" marR="381000" rtl="0" algn="l">
              <a:lnSpc>
                <a:spcPct val="115000"/>
              </a:lnSpc>
              <a:spcBef>
                <a:spcPts val="0"/>
              </a:spcBef>
              <a:spcAft>
                <a:spcPts val="0"/>
              </a:spcAft>
              <a:buClr>
                <a:srgbClr val="222222"/>
              </a:buClr>
              <a:buSzPts val="1500"/>
              <a:buFont typeface="Calibri"/>
              <a:buChar char="❖"/>
            </a:pPr>
            <a:r>
              <a:rPr b="1" lang="en" sz="1500">
                <a:solidFill>
                  <a:srgbClr val="222222"/>
                </a:solidFill>
                <a:highlight>
                  <a:srgbClr val="FFFFFF"/>
                </a:highlight>
                <a:latin typeface="Calibri"/>
                <a:ea typeface="Calibri"/>
                <a:cs typeface="Calibri"/>
                <a:sym typeface="Calibri"/>
              </a:rPr>
              <a:t>Creating a 1D RNN Model  </a:t>
            </a:r>
            <a:endParaRPr b="1" sz="1500">
              <a:solidFill>
                <a:srgbClr val="222222"/>
              </a:solidFill>
              <a:highlight>
                <a:srgbClr val="FFFFFF"/>
              </a:highlight>
              <a:latin typeface="Calibri"/>
              <a:ea typeface="Calibri"/>
              <a:cs typeface="Calibri"/>
              <a:sym typeface="Calibri"/>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Hyperparameters: latent components, learning rate, dropout, training iterations </a:t>
            </a:r>
            <a:endParaRPr sz="1500">
              <a:solidFill>
                <a:srgbClr val="222222"/>
              </a:solidFill>
              <a:highlight>
                <a:srgbClr val="FFFFFF"/>
              </a:highlight>
              <a:latin typeface="Calibri"/>
              <a:ea typeface="Calibri"/>
              <a:cs typeface="Calibri"/>
              <a:sym typeface="Calibri"/>
            </a:endParaRPr>
          </a:p>
          <a:p>
            <a:pPr indent="-323850" lvl="0" marL="457200" marR="381000" rtl="0" algn="l">
              <a:lnSpc>
                <a:spcPct val="115000"/>
              </a:lnSpc>
              <a:spcBef>
                <a:spcPts val="0"/>
              </a:spcBef>
              <a:spcAft>
                <a:spcPts val="0"/>
              </a:spcAft>
              <a:buClr>
                <a:srgbClr val="222222"/>
              </a:buClr>
              <a:buSzPts val="1500"/>
              <a:buFont typeface="Calibri"/>
              <a:buChar char="❖"/>
            </a:pPr>
            <a:r>
              <a:rPr b="1" lang="en" sz="1500">
                <a:solidFill>
                  <a:srgbClr val="222222"/>
                </a:solidFill>
                <a:highlight>
                  <a:srgbClr val="FFFFFF"/>
                </a:highlight>
                <a:latin typeface="Calibri"/>
                <a:ea typeface="Calibri"/>
                <a:cs typeface="Calibri"/>
                <a:sym typeface="Calibri"/>
              </a:rPr>
              <a:t>Training the model </a:t>
            </a:r>
            <a:endParaRPr b="1" sz="1500">
              <a:solidFill>
                <a:srgbClr val="222222"/>
              </a:solidFill>
              <a:highlight>
                <a:srgbClr val="FFFFFF"/>
              </a:highlight>
              <a:latin typeface="Calibri"/>
              <a:ea typeface="Calibri"/>
              <a:cs typeface="Calibri"/>
              <a:sym typeface="Calibri"/>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Input data shape: </a:t>
            </a:r>
            <a:r>
              <a:rPr b="1" lang="en" sz="1150">
                <a:solidFill>
                  <a:schemeClr val="accent2"/>
                </a:solidFill>
                <a:highlight>
                  <a:srgbClr val="FFFFFF"/>
                </a:highlight>
                <a:latin typeface="Courier New"/>
                <a:ea typeface="Courier New"/>
                <a:cs typeface="Courier New"/>
                <a:sym typeface="Courier New"/>
              </a:rPr>
              <a:t>(250, 150, 178)</a:t>
            </a:r>
            <a:r>
              <a:rPr lang="en" sz="1500">
                <a:solidFill>
                  <a:srgbClr val="222222"/>
                </a:solidFill>
                <a:highlight>
                  <a:srgbClr val="FFFFFF"/>
                </a:highlight>
                <a:latin typeface="Calibri"/>
                <a:ea typeface="Calibri"/>
                <a:cs typeface="Calibri"/>
                <a:sym typeface="Calibri"/>
              </a:rPr>
              <a:t>  Output data shape: </a:t>
            </a:r>
            <a:r>
              <a:rPr b="1" lang="en" sz="1150">
                <a:solidFill>
                  <a:schemeClr val="accent2"/>
                </a:solidFill>
                <a:highlight>
                  <a:srgbClr val="FFFFFF"/>
                </a:highlight>
                <a:latin typeface="Courier New"/>
                <a:ea typeface="Courier New"/>
                <a:cs typeface="Courier New"/>
                <a:sym typeface="Courier New"/>
              </a:rPr>
              <a:t>(250, 150, 113)</a:t>
            </a:r>
            <a:endParaRPr b="1" sz="1150">
              <a:solidFill>
                <a:schemeClr val="accent2"/>
              </a:solidFill>
              <a:highlight>
                <a:srgbClr val="FFFFFF"/>
              </a:highlight>
              <a:latin typeface="Courier New"/>
              <a:ea typeface="Courier New"/>
              <a:cs typeface="Courier New"/>
              <a:sym typeface="Courier New"/>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Validation data shape: </a:t>
            </a:r>
            <a:r>
              <a:rPr b="1" lang="en" sz="1150">
                <a:solidFill>
                  <a:schemeClr val="accent2"/>
                </a:solidFill>
                <a:highlight>
                  <a:srgbClr val="FFFFFF"/>
                </a:highlight>
                <a:latin typeface="Courier New"/>
                <a:ea typeface="Courier New"/>
                <a:cs typeface="Courier New"/>
                <a:sym typeface="Courier New"/>
              </a:rPr>
              <a:t>(250, 32, 178)</a:t>
            </a:r>
            <a:r>
              <a:rPr lang="en" sz="1500">
                <a:solidFill>
                  <a:srgbClr val="222222"/>
                </a:solidFill>
                <a:highlight>
                  <a:schemeClr val="lt1"/>
                </a:highlight>
                <a:latin typeface="Calibri"/>
                <a:ea typeface="Calibri"/>
                <a:cs typeface="Calibri"/>
                <a:sym typeface="Calibri"/>
              </a:rPr>
              <a:t>  Output data shape:</a:t>
            </a:r>
            <a:r>
              <a:rPr b="1" lang="en" sz="1150">
                <a:solidFill>
                  <a:schemeClr val="accent2"/>
                </a:solidFill>
                <a:highlight>
                  <a:srgbClr val="FFFFFF"/>
                </a:highlight>
                <a:latin typeface="Courier New"/>
                <a:ea typeface="Courier New"/>
                <a:cs typeface="Courier New"/>
                <a:sym typeface="Courier New"/>
              </a:rPr>
              <a:t> (250, 32, 113)</a:t>
            </a:r>
            <a:endParaRPr sz="1500">
              <a:solidFill>
                <a:srgbClr val="222222"/>
              </a:solidFill>
              <a:highlight>
                <a:srgbClr val="FFFFFF"/>
              </a:highlight>
              <a:latin typeface="Calibri"/>
              <a:ea typeface="Calibri"/>
              <a:cs typeface="Calibri"/>
              <a:sym typeface="Calibri"/>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Loss function: Poisson Loss function </a:t>
            </a:r>
            <a:endParaRPr sz="1500">
              <a:solidFill>
                <a:srgbClr val="222222"/>
              </a:solidFill>
              <a:highlight>
                <a:srgbClr val="FFFFFF"/>
              </a:highlight>
              <a:latin typeface="Calibri"/>
              <a:ea typeface="Calibri"/>
              <a:cs typeface="Calibri"/>
              <a:sym typeface="Calibri"/>
            </a:endParaRPr>
          </a:p>
          <a:p>
            <a:pPr indent="-323850" lvl="0" marL="457200" marR="381000" rtl="0" algn="l">
              <a:lnSpc>
                <a:spcPct val="115000"/>
              </a:lnSpc>
              <a:spcBef>
                <a:spcPts val="0"/>
              </a:spcBef>
              <a:spcAft>
                <a:spcPts val="0"/>
              </a:spcAft>
              <a:buClr>
                <a:srgbClr val="222222"/>
              </a:buClr>
              <a:buSzPts val="1500"/>
              <a:buFont typeface="Calibri"/>
              <a:buChar char="❖"/>
            </a:pPr>
            <a:r>
              <a:rPr b="1" lang="en" sz="1500">
                <a:solidFill>
                  <a:srgbClr val="222222"/>
                </a:solidFill>
                <a:highlight>
                  <a:srgbClr val="FFFFFF"/>
                </a:highlight>
                <a:latin typeface="Calibri"/>
                <a:ea typeface="Calibri"/>
                <a:cs typeface="Calibri"/>
                <a:sym typeface="Calibri"/>
              </a:rPr>
              <a:t>Testing the model </a:t>
            </a:r>
            <a:endParaRPr b="1" sz="1500">
              <a:solidFill>
                <a:srgbClr val="222222"/>
              </a:solidFill>
              <a:highlight>
                <a:srgbClr val="FFFFFF"/>
              </a:highlight>
              <a:latin typeface="Calibri"/>
              <a:ea typeface="Calibri"/>
              <a:cs typeface="Calibri"/>
              <a:sym typeface="Calibri"/>
            </a:endParaRPr>
          </a:p>
          <a:p>
            <a:pPr indent="-323850" lvl="1" marL="9144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chemeClr val="lt1"/>
                </a:highlight>
                <a:latin typeface="Calibri"/>
                <a:ea typeface="Calibri"/>
                <a:cs typeface="Calibri"/>
                <a:sym typeface="Calibri"/>
              </a:rPr>
              <a:t>Input data shape:</a:t>
            </a:r>
            <a:r>
              <a:rPr b="1" lang="en" sz="1150">
                <a:solidFill>
                  <a:schemeClr val="accent2"/>
                </a:solidFill>
                <a:highlight>
                  <a:srgbClr val="FFFFFF"/>
                </a:highlight>
                <a:latin typeface="Courier New"/>
                <a:ea typeface="Courier New"/>
                <a:cs typeface="Courier New"/>
                <a:sym typeface="Courier New"/>
              </a:rPr>
              <a:t> (250, 32, 178)</a:t>
            </a:r>
            <a:r>
              <a:rPr lang="en" sz="1500">
                <a:solidFill>
                  <a:srgbClr val="222222"/>
                </a:solidFill>
                <a:highlight>
                  <a:schemeClr val="lt1"/>
                </a:highlight>
                <a:latin typeface="Calibri"/>
                <a:ea typeface="Calibri"/>
                <a:cs typeface="Calibri"/>
                <a:sym typeface="Calibri"/>
              </a:rPr>
              <a:t>  Output data shape:</a:t>
            </a:r>
            <a:r>
              <a:rPr b="1" lang="en" sz="1150">
                <a:solidFill>
                  <a:schemeClr val="accent2"/>
                </a:solidFill>
                <a:highlight>
                  <a:srgbClr val="FFFFFF"/>
                </a:highlight>
                <a:latin typeface="Courier New"/>
                <a:ea typeface="Courier New"/>
                <a:cs typeface="Courier New"/>
                <a:sym typeface="Courier New"/>
              </a:rPr>
              <a:t> (250, 32, 113)</a:t>
            </a:r>
            <a:endParaRPr b="1" sz="1150">
              <a:solidFill>
                <a:schemeClr val="accent2"/>
              </a:solidFill>
              <a:highlight>
                <a:srgbClr val="FFFFFF"/>
              </a:highlight>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nvSpPr>
        <p:spPr>
          <a:xfrm>
            <a:off x="95250" y="394275"/>
            <a:ext cx="59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Results</a:t>
            </a:r>
            <a:endParaRPr b="1" sz="2800"/>
          </a:p>
        </p:txBody>
      </p:sp>
      <p:sp>
        <p:nvSpPr>
          <p:cNvPr id="98" name="Google Shape;98;p17"/>
          <p:cNvSpPr txBox="1"/>
          <p:nvPr/>
        </p:nvSpPr>
        <p:spPr>
          <a:xfrm>
            <a:off x="0" y="1676400"/>
            <a:ext cx="3000000" cy="234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2"/>
                </a:solidFill>
                <a:highlight>
                  <a:srgbClr val="FFFFFF"/>
                </a:highlight>
                <a:latin typeface="Roboto"/>
                <a:ea typeface="Roboto"/>
                <a:cs typeface="Roboto"/>
                <a:sym typeface="Roboto"/>
              </a:rPr>
              <a:t>ncomp = 10 , lr = 0.01, niter = 500</a:t>
            </a:r>
            <a:endParaRPr b="1" sz="1200">
              <a:solidFill>
                <a:schemeClr val="accent2"/>
              </a:solidFill>
              <a:highlight>
                <a:srgbClr val="FFFFFF"/>
              </a:highlight>
              <a:latin typeface="Roboto"/>
              <a:ea typeface="Roboto"/>
              <a:cs typeface="Roboto"/>
              <a:sym typeface="Roboto"/>
            </a:endParaRPr>
          </a:p>
          <a:p>
            <a:pPr indent="0" lvl="0" marL="0" rtl="0" algn="l">
              <a:lnSpc>
                <a:spcPct val="115000"/>
              </a:lnSpc>
              <a:spcBef>
                <a:spcPts val="500"/>
              </a:spcBef>
              <a:spcAft>
                <a:spcPts val="0"/>
              </a:spcAft>
              <a:buNone/>
            </a:pPr>
            <a:r>
              <a:t/>
            </a:r>
            <a:endParaRPr sz="1050">
              <a:solidFill>
                <a:schemeClr val="accent2"/>
              </a:solidFill>
              <a:highlight>
                <a:srgbClr val="FFFFFF"/>
              </a:highlight>
              <a:latin typeface="Verdana"/>
              <a:ea typeface="Verdana"/>
              <a:cs typeface="Verdana"/>
              <a:sym typeface="Verdana"/>
            </a:endParaRPr>
          </a:p>
          <a:p>
            <a:pPr indent="0" lvl="0" marL="25400" rtl="0" algn="l">
              <a:lnSpc>
                <a:spcPct val="115000"/>
              </a:lnSpc>
              <a:spcBef>
                <a:spcPts val="500"/>
              </a:spcBef>
              <a:spcAft>
                <a:spcPts val="0"/>
              </a:spcAft>
              <a:buNone/>
            </a:pPr>
            <a:r>
              <a:rPr lang="en" sz="1050">
                <a:solidFill>
                  <a:schemeClr val="accent2"/>
                </a:solidFill>
                <a:highlight>
                  <a:srgbClr val="FFFFFF"/>
                </a:highlight>
                <a:latin typeface="Verdana"/>
                <a:ea typeface="Verdana"/>
                <a:cs typeface="Verdana"/>
                <a:sym typeface="Verdana"/>
              </a:rPr>
              <a:t>Training cost</a:t>
            </a:r>
            <a:endParaRPr sz="1050">
              <a:solidFill>
                <a:schemeClr val="accent2"/>
              </a:solidFill>
              <a:highlight>
                <a:srgbClr val="FFFFFF"/>
              </a:highlight>
              <a:latin typeface="Verdana"/>
              <a:ea typeface="Verdana"/>
              <a:cs typeface="Verdana"/>
              <a:sym typeface="Verdana"/>
            </a:endParaRPr>
          </a:p>
          <a:p>
            <a:pPr indent="0" lvl="0" marL="25400" rtl="0" algn="l">
              <a:lnSpc>
                <a:spcPct val="115000"/>
              </a:lnSpc>
              <a:spcBef>
                <a:spcPts val="600"/>
              </a:spcBef>
              <a:spcAft>
                <a:spcPts val="0"/>
              </a:spcAft>
              <a:buNone/>
            </a:pPr>
            <a:r>
              <a:rPr lang="en" sz="1050">
                <a:solidFill>
                  <a:schemeClr val="accent2"/>
                </a:solidFill>
                <a:highlight>
                  <a:srgbClr val="FFFFFF"/>
                </a:highlight>
                <a:latin typeface="Verdana"/>
                <a:ea typeface="Verdana"/>
                <a:cs typeface="Verdana"/>
                <a:sym typeface="Verdana"/>
              </a:rPr>
              <a:t>iteration 0, cost 0.2023</a:t>
            </a:r>
            <a:br>
              <a:rPr lang="en" sz="1050">
                <a:solidFill>
                  <a:schemeClr val="accent2"/>
                </a:solidFill>
                <a:highlight>
                  <a:srgbClr val="FFFFFF"/>
                </a:highlight>
                <a:latin typeface="Verdana"/>
                <a:ea typeface="Verdana"/>
                <a:cs typeface="Verdana"/>
                <a:sym typeface="Verdana"/>
              </a:rPr>
            </a:br>
            <a:r>
              <a:rPr lang="en" sz="1050">
                <a:solidFill>
                  <a:schemeClr val="accent2"/>
                </a:solidFill>
                <a:highlight>
                  <a:srgbClr val="FFFFFF"/>
                </a:highlight>
                <a:latin typeface="Verdana"/>
                <a:ea typeface="Verdana"/>
                <a:cs typeface="Verdana"/>
                <a:sym typeface="Verdana"/>
              </a:rPr>
              <a:t>iteration 100, cost 0.1152</a:t>
            </a:r>
            <a:br>
              <a:rPr lang="en" sz="1050">
                <a:solidFill>
                  <a:schemeClr val="accent2"/>
                </a:solidFill>
                <a:highlight>
                  <a:srgbClr val="FFFFFF"/>
                </a:highlight>
                <a:latin typeface="Verdana"/>
                <a:ea typeface="Verdana"/>
                <a:cs typeface="Verdana"/>
                <a:sym typeface="Verdana"/>
              </a:rPr>
            </a:br>
            <a:r>
              <a:rPr lang="en" sz="1050">
                <a:solidFill>
                  <a:schemeClr val="accent2"/>
                </a:solidFill>
                <a:highlight>
                  <a:srgbClr val="FFFFFF"/>
                </a:highlight>
                <a:latin typeface="Verdana"/>
                <a:ea typeface="Verdana"/>
                <a:cs typeface="Verdana"/>
                <a:sym typeface="Verdana"/>
              </a:rPr>
              <a:t>iteration 200, cost 0.1138</a:t>
            </a:r>
            <a:br>
              <a:rPr lang="en" sz="1050">
                <a:solidFill>
                  <a:schemeClr val="accent2"/>
                </a:solidFill>
                <a:highlight>
                  <a:srgbClr val="FFFFFF"/>
                </a:highlight>
                <a:latin typeface="Verdana"/>
                <a:ea typeface="Verdana"/>
                <a:cs typeface="Verdana"/>
                <a:sym typeface="Verdana"/>
              </a:rPr>
            </a:br>
            <a:r>
              <a:rPr lang="en" sz="1050">
                <a:solidFill>
                  <a:schemeClr val="accent2"/>
                </a:solidFill>
                <a:highlight>
                  <a:srgbClr val="FFFFFF"/>
                </a:highlight>
                <a:latin typeface="Verdana"/>
                <a:ea typeface="Verdana"/>
                <a:cs typeface="Verdana"/>
                <a:sym typeface="Verdana"/>
              </a:rPr>
              <a:t>iteration 300, cost 0.1130</a:t>
            </a:r>
            <a:br>
              <a:rPr lang="en" sz="1050">
                <a:solidFill>
                  <a:schemeClr val="accent2"/>
                </a:solidFill>
                <a:highlight>
                  <a:srgbClr val="FFFFFF"/>
                </a:highlight>
                <a:latin typeface="Verdana"/>
                <a:ea typeface="Verdana"/>
                <a:cs typeface="Verdana"/>
                <a:sym typeface="Verdana"/>
              </a:rPr>
            </a:br>
            <a:r>
              <a:rPr lang="en" sz="1050">
                <a:solidFill>
                  <a:schemeClr val="accent2"/>
                </a:solidFill>
                <a:highlight>
                  <a:srgbClr val="FFFFFF"/>
                </a:highlight>
                <a:latin typeface="Verdana"/>
                <a:ea typeface="Verdana"/>
                <a:cs typeface="Verdana"/>
                <a:sym typeface="Verdana"/>
              </a:rPr>
              <a:t>iteration 400, cost 0.1124</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200">
              <a:solidFill>
                <a:schemeClr val="accent2"/>
              </a:solidFill>
              <a:highlight>
                <a:srgbClr val="FFFFFF"/>
              </a:highlight>
              <a:latin typeface="Roboto"/>
              <a:ea typeface="Roboto"/>
              <a:cs typeface="Roboto"/>
              <a:sym typeface="Roboto"/>
            </a:endParaRPr>
          </a:p>
          <a:p>
            <a:pPr indent="0" lvl="0" marL="25400" rtl="0" algn="l">
              <a:lnSpc>
                <a:spcPct val="115000"/>
              </a:lnSpc>
              <a:spcBef>
                <a:spcPts val="500"/>
              </a:spcBef>
              <a:spcAft>
                <a:spcPts val="0"/>
              </a:spcAft>
              <a:buNone/>
            </a:pPr>
            <a:r>
              <a:rPr lang="en" sz="1050">
                <a:solidFill>
                  <a:schemeClr val="accent2"/>
                </a:solidFill>
                <a:highlight>
                  <a:srgbClr val="FFFFFF"/>
                </a:highlight>
                <a:latin typeface="Verdana"/>
                <a:ea typeface="Verdana"/>
                <a:cs typeface="Verdana"/>
                <a:sym typeface="Verdana"/>
              </a:rPr>
              <a:t>test cost 0.1274</a:t>
            </a:r>
            <a:endParaRPr sz="1200">
              <a:solidFill>
                <a:schemeClr val="accent2"/>
              </a:solidFill>
              <a:highlight>
                <a:srgbClr val="FFFFFF"/>
              </a:highlight>
              <a:latin typeface="Roboto"/>
              <a:ea typeface="Roboto"/>
              <a:cs typeface="Roboto"/>
              <a:sym typeface="Roboto"/>
            </a:endParaRPr>
          </a:p>
        </p:txBody>
      </p:sp>
      <p:sp>
        <p:nvSpPr>
          <p:cNvPr id="99" name="Google Shape;99;p17"/>
          <p:cNvSpPr txBox="1"/>
          <p:nvPr/>
        </p:nvSpPr>
        <p:spPr>
          <a:xfrm>
            <a:off x="2895600" y="1676400"/>
            <a:ext cx="3000000" cy="277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2"/>
                </a:solidFill>
                <a:highlight>
                  <a:srgbClr val="FFFFFF"/>
                </a:highlight>
                <a:latin typeface="Roboto"/>
                <a:ea typeface="Roboto"/>
                <a:cs typeface="Roboto"/>
                <a:sym typeface="Roboto"/>
              </a:rPr>
              <a:t>ncomp= 30  lr = 0.01, niter = 500</a:t>
            </a:r>
            <a:endParaRPr b="1" sz="1200">
              <a:solidFill>
                <a:schemeClr val="accent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Training Cost: </a:t>
            </a:r>
            <a:endParaRPr sz="120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0, cost 0.1718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100, cost 0.1125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200, cost 0.1111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300, cost 0.1103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400, cost 0.1099</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00">
                <a:solidFill>
                  <a:schemeClr val="accent2"/>
                </a:solidFill>
                <a:highlight>
                  <a:srgbClr val="FFFFFF"/>
                </a:highlight>
                <a:latin typeface="Verdana"/>
                <a:ea typeface="Verdana"/>
                <a:cs typeface="Verdana"/>
                <a:sym typeface="Verdana"/>
              </a:rPr>
              <a:t>test cost 0.1331</a:t>
            </a:r>
            <a:endParaRPr sz="100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b="1" i="1" lang="en" sz="1000">
                <a:solidFill>
                  <a:schemeClr val="accent2"/>
                </a:solidFill>
                <a:highlight>
                  <a:srgbClr val="FFFFFF"/>
                </a:highlight>
                <a:latin typeface="Verdana"/>
                <a:ea typeface="Verdana"/>
                <a:cs typeface="Verdana"/>
                <a:sym typeface="Verdana"/>
              </a:rPr>
              <a:t>Not much benefit on increasing latent components</a:t>
            </a:r>
            <a:endParaRPr b="1" i="1" sz="1000">
              <a:solidFill>
                <a:schemeClr val="accent2"/>
              </a:solidFill>
              <a:highlight>
                <a:srgbClr val="FFFFFF"/>
              </a:highlight>
              <a:latin typeface="Verdana"/>
              <a:ea typeface="Verdana"/>
              <a:cs typeface="Verdana"/>
              <a:sym typeface="Verdana"/>
            </a:endParaRPr>
          </a:p>
        </p:txBody>
      </p:sp>
      <p:sp>
        <p:nvSpPr>
          <p:cNvPr id="100" name="Google Shape;100;p17"/>
          <p:cNvSpPr txBox="1"/>
          <p:nvPr/>
        </p:nvSpPr>
        <p:spPr>
          <a:xfrm>
            <a:off x="6172200" y="1600200"/>
            <a:ext cx="3000000" cy="278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2"/>
                </a:solidFill>
                <a:highlight>
                  <a:srgbClr val="FFFFFF"/>
                </a:highlight>
                <a:latin typeface="Roboto"/>
                <a:ea typeface="Roboto"/>
                <a:cs typeface="Roboto"/>
                <a:sym typeface="Roboto"/>
              </a:rPr>
              <a:t>ncomp = 10 , lr = 0.005, niter = 500</a:t>
            </a:r>
            <a:endParaRPr b="1" sz="1250">
              <a:solidFill>
                <a:schemeClr val="accent2"/>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50">
              <a:solidFill>
                <a:schemeClr val="accent2"/>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Training Cost: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0, cost 0.2050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100, cost 0.1166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200, cost 0.1150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300, cost 0.1142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50">
                <a:solidFill>
                  <a:schemeClr val="accent2"/>
                </a:solidFill>
                <a:highlight>
                  <a:srgbClr val="FFFFFF"/>
                </a:highlight>
                <a:latin typeface="Verdana"/>
                <a:ea typeface="Verdana"/>
                <a:cs typeface="Verdana"/>
                <a:sym typeface="Verdana"/>
              </a:rPr>
              <a:t>iteration 400, cost 0.1138</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05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 sz="1000">
                <a:solidFill>
                  <a:schemeClr val="accent2"/>
                </a:solidFill>
                <a:highlight>
                  <a:srgbClr val="FFFFFF"/>
                </a:highlight>
                <a:latin typeface="Verdana"/>
                <a:ea typeface="Verdana"/>
                <a:cs typeface="Verdana"/>
                <a:sym typeface="Verdana"/>
              </a:rPr>
              <a:t>test cost 0.1278</a:t>
            </a:r>
            <a:endParaRPr sz="100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b="1" i="1" lang="en" sz="1000">
                <a:solidFill>
                  <a:schemeClr val="accent2"/>
                </a:solidFill>
                <a:highlight>
                  <a:srgbClr val="FFFFFF"/>
                </a:highlight>
                <a:latin typeface="Verdana"/>
                <a:ea typeface="Verdana"/>
                <a:cs typeface="Verdana"/>
                <a:sym typeface="Verdana"/>
              </a:rPr>
              <a:t>Not much benefit on reducing the learning rate</a:t>
            </a:r>
            <a:endParaRPr b="1" i="1" sz="1000">
              <a:solidFill>
                <a:schemeClr val="accent2"/>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chemeClr val="accent2"/>
              </a:solidFill>
              <a:highlight>
                <a:srgbClr val="FFFFFF"/>
              </a:highlight>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nvSpPr>
        <p:spPr>
          <a:xfrm>
            <a:off x="95250" y="394275"/>
            <a:ext cx="59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Results</a:t>
            </a:r>
            <a:endParaRPr b="1" sz="2800"/>
          </a:p>
        </p:txBody>
      </p:sp>
      <p:sp>
        <p:nvSpPr>
          <p:cNvPr id="106" name="Google Shape;106;p18"/>
          <p:cNvSpPr txBox="1"/>
          <p:nvPr/>
        </p:nvSpPr>
        <p:spPr>
          <a:xfrm>
            <a:off x="0" y="1524000"/>
            <a:ext cx="3000000" cy="6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2"/>
                </a:solidFill>
                <a:highlight>
                  <a:srgbClr val="FFFFFF"/>
                </a:highlight>
                <a:latin typeface="Roboto"/>
                <a:ea typeface="Roboto"/>
                <a:cs typeface="Roboto"/>
                <a:sym typeface="Roboto"/>
              </a:rPr>
              <a:t>ncomp = 10 , lr = 0.005, niter = 1000</a:t>
            </a:r>
            <a:endParaRPr b="1" sz="1200">
              <a:solidFill>
                <a:schemeClr val="accent2"/>
              </a:solidFill>
              <a:highlight>
                <a:srgbClr val="FFFFFF"/>
              </a:highlight>
              <a:latin typeface="Roboto"/>
              <a:ea typeface="Roboto"/>
              <a:cs typeface="Roboto"/>
              <a:sym typeface="Roboto"/>
            </a:endParaRPr>
          </a:p>
          <a:p>
            <a:pPr indent="0" lvl="0" marL="25400" rtl="0" algn="l">
              <a:lnSpc>
                <a:spcPct val="115000"/>
              </a:lnSpc>
              <a:spcBef>
                <a:spcPts val="500"/>
              </a:spcBef>
              <a:spcAft>
                <a:spcPts val="0"/>
              </a:spcAft>
              <a:buNone/>
            </a:pPr>
            <a:r>
              <a:t/>
            </a:r>
            <a:endParaRPr sz="1200">
              <a:solidFill>
                <a:schemeClr val="accent2"/>
              </a:solidFill>
              <a:highlight>
                <a:srgbClr val="FFFFFF"/>
              </a:highlight>
              <a:latin typeface="Roboto"/>
              <a:ea typeface="Roboto"/>
              <a:cs typeface="Roboto"/>
              <a:sym typeface="Roboto"/>
            </a:endParaRPr>
          </a:p>
        </p:txBody>
      </p:sp>
      <p:pic>
        <p:nvPicPr>
          <p:cNvPr id="107" name="Google Shape;107;p18"/>
          <p:cNvPicPr preferRelativeResize="0"/>
          <p:nvPr/>
        </p:nvPicPr>
        <p:blipFill>
          <a:blip r:embed="rId3">
            <a:alphaModFix/>
          </a:blip>
          <a:stretch>
            <a:fillRect/>
          </a:stretch>
        </p:blipFill>
        <p:spPr>
          <a:xfrm>
            <a:off x="1961275" y="1931100"/>
            <a:ext cx="5839200" cy="2188214"/>
          </a:xfrm>
          <a:prstGeom prst="rect">
            <a:avLst/>
          </a:prstGeom>
          <a:noFill/>
          <a:ln>
            <a:noFill/>
          </a:ln>
        </p:spPr>
      </p:pic>
      <p:pic>
        <p:nvPicPr>
          <p:cNvPr id="108" name="Google Shape;108;p18"/>
          <p:cNvPicPr preferRelativeResize="0"/>
          <p:nvPr/>
        </p:nvPicPr>
        <p:blipFill>
          <a:blip r:embed="rId4">
            <a:alphaModFix/>
          </a:blip>
          <a:stretch>
            <a:fillRect/>
          </a:stretch>
        </p:blipFill>
        <p:spPr>
          <a:xfrm>
            <a:off x="152400" y="4271714"/>
            <a:ext cx="2823592" cy="7193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pic>
        <p:nvPicPr>
          <p:cNvPr id="114" name="Google Shape;114;p19"/>
          <p:cNvPicPr preferRelativeResize="0"/>
          <p:nvPr/>
        </p:nvPicPr>
        <p:blipFill>
          <a:blip r:embed="rId3">
            <a:alphaModFix/>
          </a:blip>
          <a:stretch>
            <a:fillRect/>
          </a:stretch>
        </p:blipFill>
        <p:spPr>
          <a:xfrm>
            <a:off x="1295400" y="1093925"/>
            <a:ext cx="6550245" cy="3820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pic>
        <p:nvPicPr>
          <p:cNvPr id="120" name="Google Shape;120;p20"/>
          <p:cNvPicPr preferRelativeResize="0"/>
          <p:nvPr/>
        </p:nvPicPr>
        <p:blipFill>
          <a:blip r:embed="rId3">
            <a:alphaModFix/>
          </a:blip>
          <a:stretch>
            <a:fillRect/>
          </a:stretch>
        </p:blipFill>
        <p:spPr>
          <a:xfrm>
            <a:off x="0" y="1557088"/>
            <a:ext cx="9144003" cy="259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nvSpPr>
        <p:spPr>
          <a:xfrm>
            <a:off x="188350" y="418100"/>
            <a:ext cx="59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Observation and Inference</a:t>
            </a:r>
            <a:endParaRPr b="1" sz="2800"/>
          </a:p>
        </p:txBody>
      </p:sp>
      <p:sp>
        <p:nvSpPr>
          <p:cNvPr id="126" name="Google Shape;126;p21"/>
          <p:cNvSpPr txBox="1"/>
          <p:nvPr/>
        </p:nvSpPr>
        <p:spPr>
          <a:xfrm>
            <a:off x="383350" y="1122825"/>
            <a:ext cx="8760600" cy="3663300"/>
          </a:xfrm>
          <a:prstGeom prst="rect">
            <a:avLst/>
          </a:prstGeom>
          <a:noFill/>
          <a:ln>
            <a:noFill/>
          </a:ln>
        </p:spPr>
        <p:txBody>
          <a:bodyPr anchorCtr="0" anchor="t" bIns="91425" lIns="91425" spcFirstLastPara="1" rIns="91425" wrap="square" tIns="91425">
            <a:spAutoFit/>
          </a:bodyPr>
          <a:lstStyle/>
          <a:p>
            <a:pPr indent="-323850" lvl="0" marL="457200" marR="381000" rtl="0" algn="l">
              <a:lnSpc>
                <a:spcPct val="115000"/>
              </a:lnSpc>
              <a:spcBef>
                <a:spcPts val="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We can say that the </a:t>
            </a:r>
            <a:r>
              <a:rPr b="1" lang="en" sz="1500">
                <a:solidFill>
                  <a:srgbClr val="222222"/>
                </a:solidFill>
                <a:highlight>
                  <a:srgbClr val="FFFFFF"/>
                </a:highlight>
                <a:latin typeface="Calibri"/>
                <a:ea typeface="Calibri"/>
                <a:cs typeface="Calibri"/>
                <a:sym typeface="Calibri"/>
              </a:rPr>
              <a:t>model was able to predict activity in one area (MOs) given activity in another area (VISp)</a:t>
            </a:r>
            <a:r>
              <a:rPr lang="en" sz="1500">
                <a:solidFill>
                  <a:srgbClr val="222222"/>
                </a:solidFill>
                <a:highlight>
                  <a:srgbClr val="FFFFFF"/>
                </a:highlight>
                <a:latin typeface="Calibri"/>
                <a:ea typeface="Calibri"/>
                <a:cs typeface="Calibri"/>
                <a:sym typeface="Calibri"/>
              </a:rPr>
              <a:t>, because when run on the test set, the Poisson cost function was less</a:t>
            </a:r>
            <a:r>
              <a:rPr lang="en" sz="1500">
                <a:solidFill>
                  <a:srgbClr val="222222"/>
                </a:solidFill>
                <a:highlight>
                  <a:srgbClr val="FFFFFF"/>
                </a:highlight>
                <a:latin typeface="Calibri"/>
                <a:ea typeface="Calibri"/>
                <a:cs typeface="Calibri"/>
                <a:sym typeface="Calibri"/>
              </a:rPr>
              <a:t>. </a:t>
            </a:r>
            <a:r>
              <a:rPr lang="en" sz="1500">
                <a:solidFill>
                  <a:srgbClr val="222222"/>
                </a:solidFill>
                <a:highlight>
                  <a:srgbClr val="FFFFFF"/>
                </a:highlight>
                <a:latin typeface="Calibri"/>
                <a:ea typeface="Calibri"/>
                <a:cs typeface="Calibri"/>
                <a:sym typeface="Calibri"/>
              </a:rPr>
              <a:t> </a:t>
            </a:r>
            <a:endParaRPr sz="1500">
              <a:solidFill>
                <a:srgbClr val="222222"/>
              </a:solidFill>
              <a:highlight>
                <a:srgbClr val="FFFFFF"/>
              </a:highlight>
              <a:latin typeface="Calibri"/>
              <a:ea typeface="Calibri"/>
              <a:cs typeface="Calibri"/>
              <a:sym typeface="Calibri"/>
            </a:endParaRPr>
          </a:p>
          <a:p>
            <a:pPr indent="0" lvl="0" marL="457200" marR="381000" rtl="0" algn="l">
              <a:lnSpc>
                <a:spcPct val="115000"/>
              </a:lnSpc>
              <a:spcBef>
                <a:spcPts val="1400"/>
              </a:spcBef>
              <a:spcAft>
                <a:spcPts val="0"/>
              </a:spcAft>
              <a:buNone/>
            </a:pPr>
            <a:r>
              <a:t/>
            </a:r>
            <a:endParaRPr sz="1500">
              <a:solidFill>
                <a:srgbClr val="222222"/>
              </a:solidFill>
              <a:highlight>
                <a:srgbClr val="FFFFFF"/>
              </a:highlight>
              <a:latin typeface="Calibri"/>
              <a:ea typeface="Calibri"/>
              <a:cs typeface="Calibri"/>
              <a:sym typeface="Calibri"/>
            </a:endParaRPr>
          </a:p>
          <a:p>
            <a:pPr indent="-323850" lvl="0" marL="457200" marR="381000" rtl="0" algn="l">
              <a:lnSpc>
                <a:spcPct val="115000"/>
              </a:lnSpc>
              <a:spcBef>
                <a:spcPts val="140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We printed predicted and actual spiking values of test </a:t>
            </a:r>
            <a:r>
              <a:rPr lang="en" sz="1500">
                <a:solidFill>
                  <a:srgbClr val="222222"/>
                </a:solidFill>
                <a:highlight>
                  <a:srgbClr val="FFFFFF"/>
                </a:highlight>
                <a:latin typeface="Calibri"/>
                <a:ea typeface="Calibri"/>
                <a:cs typeface="Calibri"/>
                <a:sym typeface="Calibri"/>
              </a:rPr>
              <a:t>dataset but the results were not good. </a:t>
            </a:r>
            <a:endParaRPr sz="1500">
              <a:solidFill>
                <a:srgbClr val="222222"/>
              </a:solidFill>
              <a:highlight>
                <a:srgbClr val="FFFFFF"/>
              </a:highlight>
              <a:latin typeface="Calibri"/>
              <a:ea typeface="Calibri"/>
              <a:cs typeface="Calibri"/>
              <a:sym typeface="Calibri"/>
            </a:endParaRPr>
          </a:p>
          <a:p>
            <a:pPr indent="0" lvl="0" marL="457200" marR="381000" rtl="0" algn="l">
              <a:lnSpc>
                <a:spcPct val="115000"/>
              </a:lnSpc>
              <a:spcBef>
                <a:spcPts val="1400"/>
              </a:spcBef>
              <a:spcAft>
                <a:spcPts val="0"/>
              </a:spcAft>
              <a:buNone/>
            </a:pPr>
            <a:r>
              <a:t/>
            </a:r>
            <a:endParaRPr sz="1500">
              <a:solidFill>
                <a:srgbClr val="222222"/>
              </a:solidFill>
              <a:highlight>
                <a:srgbClr val="FFFFFF"/>
              </a:highlight>
              <a:latin typeface="Calibri"/>
              <a:ea typeface="Calibri"/>
              <a:cs typeface="Calibri"/>
              <a:sym typeface="Calibri"/>
            </a:endParaRPr>
          </a:p>
          <a:p>
            <a:pPr indent="-323850" lvl="0" marL="457200" marR="381000" rtl="0" algn="l">
              <a:lnSpc>
                <a:spcPct val="115000"/>
              </a:lnSpc>
              <a:spcBef>
                <a:spcPts val="1400"/>
              </a:spcBef>
              <a:spcAft>
                <a:spcPts val="0"/>
              </a:spcAft>
              <a:buClr>
                <a:srgbClr val="222222"/>
              </a:buClr>
              <a:buSzPts val="1500"/>
              <a:buFont typeface="Calibri"/>
              <a:buChar char="❖"/>
            </a:pPr>
            <a:r>
              <a:rPr lang="en" sz="1500">
                <a:solidFill>
                  <a:srgbClr val="222222"/>
                </a:solidFill>
                <a:highlight>
                  <a:srgbClr val="FFFFFF"/>
                </a:highlight>
                <a:latin typeface="Calibri"/>
                <a:ea typeface="Calibri"/>
                <a:cs typeface="Calibri"/>
                <a:sym typeface="Calibri"/>
              </a:rPr>
              <a:t>We believe this is due to less data we used in training. Alternatively, it could be due to the training model being a simple 1D RNN model. </a:t>
            </a:r>
            <a:endParaRPr sz="1500">
              <a:solidFill>
                <a:srgbClr val="222222"/>
              </a:solidFill>
              <a:highlight>
                <a:srgbClr val="FFFFFF"/>
              </a:highlight>
              <a:latin typeface="Calibri"/>
              <a:ea typeface="Calibri"/>
              <a:cs typeface="Calibri"/>
              <a:sym typeface="Calibri"/>
            </a:endParaRPr>
          </a:p>
          <a:p>
            <a:pPr indent="0" lvl="0" marL="0" marR="381000" rtl="0" algn="l">
              <a:lnSpc>
                <a:spcPct val="115000"/>
              </a:lnSpc>
              <a:spcBef>
                <a:spcPts val="1400"/>
              </a:spcBef>
              <a:spcAft>
                <a:spcPts val="0"/>
              </a:spcAft>
              <a:buNone/>
            </a:pPr>
            <a:r>
              <a:t/>
            </a:r>
            <a:endParaRPr sz="1500">
              <a:solidFill>
                <a:srgbClr val="222222"/>
              </a:solidFill>
              <a:highlight>
                <a:srgbClr val="FFFFFF"/>
              </a:highlight>
              <a:latin typeface="Calibri"/>
              <a:ea typeface="Calibri"/>
              <a:cs typeface="Calibri"/>
              <a:sym typeface="Calibri"/>
            </a:endParaRPr>
          </a:p>
          <a:p>
            <a:pPr indent="0" lvl="0" marL="0" marR="381000" rtl="0" algn="l">
              <a:lnSpc>
                <a:spcPct val="115000"/>
              </a:lnSpc>
              <a:spcBef>
                <a:spcPts val="1400"/>
              </a:spcBef>
              <a:spcAft>
                <a:spcPts val="1400"/>
              </a:spcAft>
              <a:buNone/>
            </a:pPr>
            <a:r>
              <a:t/>
            </a:r>
            <a:endParaRPr sz="1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